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9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18288000" cy="10287000"/>
  <p:notesSz cx="6858000" cy="9144000"/>
  <p:embeddedFontLst>
    <p:embeddedFont>
      <p:font typeface="Droid Arabic Kufi"/>
      <p:regular r:id="rId42"/>
    </p:embeddedFont>
    <p:embeddedFont>
      <p:font typeface="Droid Arabic Kufi Bold"/>
      <p:regular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0" d="100"/>
          <a:sy n="60" d="100"/>
        </p:scale>
        <p:origin x="370"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font" Target="fonts/font1.fntdata" /><Relationship Id="rId47" Type="http://schemas.openxmlformats.org/officeDocument/2006/relationships/tableStyles" Target="tableStyle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viewProps" Target="view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font" Target="fonts/font2.fntdata"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png" /><Relationship Id="rId1" Type="http://schemas.openxmlformats.org/officeDocument/2006/relationships/slideLayout" Target="../slideLayouts/slideLayout7.xml" /></Relationships>
</file>

<file path=ppt/slides/_rels/slide2.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png" /><Relationship Id="rId1" Type="http://schemas.openxmlformats.org/officeDocument/2006/relationships/slideLayout" Target="../slideLayouts/slideLayout7.xml" /><Relationship Id="rId4" Type="http://schemas.openxmlformats.org/officeDocument/2006/relationships/image" Target="../media/image2.png" /></Relationships>
</file>

<file path=ppt/slides/_rels/slide3.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Layout" Target="../slideLayouts/slideLayout7.xml" /><Relationship Id="rId4" Type="http://schemas.openxmlformats.org/officeDocument/2006/relationships/image" Target="../media/image2.png" /></Relationships>
</file>

<file path=ppt/slides/_rels/slide4.xml.rels><?xml version="1.0" encoding="UTF-8" standalone="yes"?>
<Relationships xmlns="http://schemas.openxmlformats.org/package/2006/relationships"><Relationship Id="rId3" Type="http://schemas.openxmlformats.org/officeDocument/2006/relationships/image" Target="../media/image8.svg" /><Relationship Id="rId2" Type="http://schemas.openxmlformats.org/officeDocument/2006/relationships/image" Target="../media/image7.svg" /><Relationship Id="rId1" Type="http://schemas.openxmlformats.org/officeDocument/2006/relationships/slideLayout" Target="../slideLayouts/slideLayout7.xml" /><Relationship Id="rId5" Type="http://schemas.openxmlformats.org/officeDocument/2006/relationships/image" Target="../media/image2.png" /><Relationship Id="rId4" Type="http://schemas.openxmlformats.org/officeDocument/2006/relationships/image" Target="../media/image9.png" /></Relationships>
</file>

<file path=ppt/slides/_rels/slide5.xml.rels><?xml version="1.0" encoding="UTF-8" standalone="yes"?>
<Relationships xmlns="http://schemas.openxmlformats.org/package/2006/relationships"><Relationship Id="rId3" Type="http://schemas.openxmlformats.org/officeDocument/2006/relationships/image" Target="../media/image11.png" /><Relationship Id="rId2" Type="http://schemas.openxmlformats.org/officeDocument/2006/relationships/image" Target="../media/image10.svg"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3" Type="http://schemas.openxmlformats.org/officeDocument/2006/relationships/image" Target="../media/image13.png" /><Relationship Id="rId2" Type="http://schemas.openxmlformats.org/officeDocument/2006/relationships/image" Target="../media/image12.png" /><Relationship Id="rId1" Type="http://schemas.openxmlformats.org/officeDocument/2006/relationships/slideLayout" Target="../slideLayouts/slideLayout7.xml" /><Relationship Id="rId4" Type="http://schemas.openxmlformats.org/officeDocument/2006/relationships/image" Target="../media/image14.png" /></Relationships>
</file>

<file path=ppt/slides/_rels/slide8.xml.rels><?xml version="1.0" encoding="UTF-8" standalone="yes"?>
<Relationships xmlns="http://schemas.openxmlformats.org/package/2006/relationships"><Relationship Id="rId3" Type="http://schemas.openxmlformats.org/officeDocument/2006/relationships/image" Target="../media/image16.svg" /><Relationship Id="rId2" Type="http://schemas.openxmlformats.org/officeDocument/2006/relationships/image" Target="../media/image15.png"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3" Type="http://schemas.openxmlformats.org/officeDocument/2006/relationships/image" Target="../media/image18.svg" /><Relationship Id="rId2" Type="http://schemas.openxmlformats.org/officeDocument/2006/relationships/image" Target="../media/image17.svg" /><Relationship Id="rId1" Type="http://schemas.openxmlformats.org/officeDocument/2006/relationships/slideLayout" Target="../slideLayouts/slideLayout7.xml" /><Relationship Id="rId4" Type="http://schemas.openxmlformats.org/officeDocument/2006/relationships/image" Target="../media/image19.png" /></Relationships>
</file>

<file path=ppt/slides/_rels/slide10.xml.rels><?xml version="1.0" encoding="UTF-8" standalone="yes"?>
<Relationships xmlns="http://schemas.openxmlformats.org/package/2006/relationships"><Relationship Id="rId3" Type="http://schemas.openxmlformats.org/officeDocument/2006/relationships/image" Target="../media/image19.png" /><Relationship Id="rId2" Type="http://schemas.openxmlformats.org/officeDocument/2006/relationships/image" Target="../media/image20.png"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3" Type="http://schemas.openxmlformats.org/officeDocument/2006/relationships/image" Target="../media/image18.svg" /><Relationship Id="rId2" Type="http://schemas.openxmlformats.org/officeDocument/2006/relationships/image" Target="../media/image17.svg" /><Relationship Id="rId1" Type="http://schemas.openxmlformats.org/officeDocument/2006/relationships/slideLayout" Target="../slideLayouts/slideLayout7.xml" /><Relationship Id="rId4" Type="http://schemas.openxmlformats.org/officeDocument/2006/relationships/image" Target="../media/image19.png" /></Relationships>
</file>

<file path=ppt/slides/_rels/slide12.xml.rels><?xml version="1.0" encoding="UTF-8" standalone="yes"?>
<Relationships xmlns="http://schemas.openxmlformats.org/package/2006/relationships"><Relationship Id="rId3" Type="http://schemas.openxmlformats.org/officeDocument/2006/relationships/image" Target="../media/image22.svg" /><Relationship Id="rId2" Type="http://schemas.openxmlformats.org/officeDocument/2006/relationships/image" Target="../media/image21.svg" /><Relationship Id="rId1" Type="http://schemas.openxmlformats.org/officeDocument/2006/relationships/slideLayout" Target="../slideLayouts/slideLayout7.xml" /><Relationship Id="rId5" Type="http://schemas.openxmlformats.org/officeDocument/2006/relationships/image" Target="../media/image24.png" /><Relationship Id="rId4" Type="http://schemas.openxmlformats.org/officeDocument/2006/relationships/image" Target="../media/image23.svg" /></Relationships>
</file>

<file path=ppt/slides/_rels/slide13.xml.rels><?xml version="1.0" encoding="UTF-8" standalone="yes"?>
<Relationships xmlns="http://schemas.openxmlformats.org/package/2006/relationships"><Relationship Id="rId3" Type="http://schemas.openxmlformats.org/officeDocument/2006/relationships/image" Target="../media/image19.png" /><Relationship Id="rId2" Type="http://schemas.openxmlformats.org/officeDocument/2006/relationships/image" Target="../media/image25.svg" /><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3" Type="http://schemas.openxmlformats.org/officeDocument/2006/relationships/image" Target="../media/image24.png" /><Relationship Id="rId2" Type="http://schemas.openxmlformats.org/officeDocument/2006/relationships/image" Target="../media/image26.svg" /><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3" Type="http://schemas.openxmlformats.org/officeDocument/2006/relationships/image" Target="../media/image28.svg" /><Relationship Id="rId2" Type="http://schemas.openxmlformats.org/officeDocument/2006/relationships/image" Target="../media/image27.png" /><Relationship Id="rId1" Type="http://schemas.openxmlformats.org/officeDocument/2006/relationships/slideLayout" Target="../slideLayouts/slideLayout7.xml" /><Relationship Id="rId4" Type="http://schemas.openxmlformats.org/officeDocument/2006/relationships/image" Target="../media/image26.svg" /></Relationships>
</file>

<file path=ppt/slides/_rels/slide16.xml.rels><?xml version="1.0" encoding="UTF-8" standalone="yes"?>
<Relationships xmlns="http://schemas.openxmlformats.org/package/2006/relationships"><Relationship Id="rId3" Type="http://schemas.openxmlformats.org/officeDocument/2006/relationships/image" Target="../media/image30.png" /><Relationship Id="rId2" Type="http://schemas.openxmlformats.org/officeDocument/2006/relationships/image" Target="../media/image29.png" /><Relationship Id="rId1" Type="http://schemas.openxmlformats.org/officeDocument/2006/relationships/slideLayout" Target="../slideLayouts/slideLayout7.xml" /><Relationship Id="rId5" Type="http://schemas.openxmlformats.org/officeDocument/2006/relationships/image" Target="../media/image31.svg" /><Relationship Id="rId4" Type="http://schemas.openxmlformats.org/officeDocument/2006/relationships/image" Target="../media/image11.png" /></Relationships>
</file>

<file path=ppt/slides/_rels/slide17.xml.rels><?xml version="1.0" encoding="UTF-8" standalone="yes"?>
<Relationships xmlns="http://schemas.openxmlformats.org/package/2006/relationships"><Relationship Id="rId3" Type="http://schemas.openxmlformats.org/officeDocument/2006/relationships/image" Target="../media/image33.png" /><Relationship Id="rId2" Type="http://schemas.openxmlformats.org/officeDocument/2006/relationships/image" Target="../media/image32.svg" /><Relationship Id="rId1" Type="http://schemas.openxmlformats.org/officeDocument/2006/relationships/slideLayout" Target="../slideLayouts/slideLayout7.xml" /><Relationship Id="rId4" Type="http://schemas.openxmlformats.org/officeDocument/2006/relationships/image" Target="../media/image34.svg" /></Relationships>
</file>

<file path=ppt/slides/_rels/slide18.xml.rels><?xml version="1.0" encoding="UTF-8" standalone="yes"?>
<Relationships xmlns="http://schemas.openxmlformats.org/package/2006/relationships"><Relationship Id="rId2" Type="http://schemas.openxmlformats.org/officeDocument/2006/relationships/image" Target="../media/image33.png" /><Relationship Id="rId1" Type="http://schemas.openxmlformats.org/officeDocument/2006/relationships/slideLayout" Target="../slideLayouts/slideLayout7.xml" /></Relationships>
</file>

<file path=ppt/slides/_rels/slide19.xml.rels><?xml version="1.0" encoding="UTF-8" standalone="yes"?>
<Relationships xmlns="http://schemas.openxmlformats.org/package/2006/relationships"><Relationship Id="rId3" Type="http://schemas.openxmlformats.org/officeDocument/2006/relationships/image" Target="../media/image36.png" /><Relationship Id="rId2" Type="http://schemas.openxmlformats.org/officeDocument/2006/relationships/image" Target="../media/image35.png" /><Relationship Id="rId1" Type="http://schemas.openxmlformats.org/officeDocument/2006/relationships/slideLayout" Target="../slideLayouts/slideLayout7.xml" /><Relationship Id="rId4" Type="http://schemas.openxmlformats.org/officeDocument/2006/relationships/image" Target="../media/image33.png" /></Relationships>
</file>

<file path=ppt/slides/_rels/slide20.xml.rels><?xml version="1.0" encoding="UTF-8" standalone="yes"?>
<Relationships xmlns="http://schemas.openxmlformats.org/package/2006/relationships"><Relationship Id="rId3" Type="http://schemas.openxmlformats.org/officeDocument/2006/relationships/image" Target="../media/image33.png" /><Relationship Id="rId2" Type="http://schemas.openxmlformats.org/officeDocument/2006/relationships/image" Target="../media/image37.svg" /><Relationship Id="rId1" Type="http://schemas.openxmlformats.org/officeDocument/2006/relationships/slideLayout" Target="../slideLayouts/slideLayout7.xml" /></Relationships>
</file>

<file path=ppt/slides/_rels/slide21.xml.rels><?xml version="1.0" encoding="UTF-8" standalone="yes"?>
<Relationships xmlns="http://schemas.openxmlformats.org/package/2006/relationships"><Relationship Id="rId3" Type="http://schemas.openxmlformats.org/officeDocument/2006/relationships/image" Target="../media/image39.svg" /><Relationship Id="rId2" Type="http://schemas.openxmlformats.org/officeDocument/2006/relationships/image" Target="../media/image38.svg" /><Relationship Id="rId1" Type="http://schemas.openxmlformats.org/officeDocument/2006/relationships/slideLayout" Target="../slideLayouts/slideLayout7.xml" /><Relationship Id="rId4" Type="http://schemas.openxmlformats.org/officeDocument/2006/relationships/image" Target="../media/image33.png" /></Relationships>
</file>

<file path=ppt/slides/_rels/slide22.xml.rels><?xml version="1.0" encoding="UTF-8" standalone="yes"?>
<Relationships xmlns="http://schemas.openxmlformats.org/package/2006/relationships"><Relationship Id="rId3" Type="http://schemas.openxmlformats.org/officeDocument/2006/relationships/image" Target="../media/image41.png" /><Relationship Id="rId2" Type="http://schemas.openxmlformats.org/officeDocument/2006/relationships/image" Target="../media/image40.png" /><Relationship Id="rId1" Type="http://schemas.openxmlformats.org/officeDocument/2006/relationships/slideLayout" Target="../slideLayouts/slideLayout7.xml" /><Relationship Id="rId5" Type="http://schemas.openxmlformats.org/officeDocument/2006/relationships/image" Target="../media/image43.png" /><Relationship Id="rId4" Type="http://schemas.openxmlformats.org/officeDocument/2006/relationships/image" Target="../media/image42.svg" /></Relationships>
</file>

<file path=ppt/slides/_rels/slide23.xml.rels><?xml version="1.0" encoding="UTF-8" standalone="yes"?>
<Relationships xmlns="http://schemas.openxmlformats.org/package/2006/relationships"><Relationship Id="rId3" Type="http://schemas.openxmlformats.org/officeDocument/2006/relationships/image" Target="../media/image45.svg" /><Relationship Id="rId2" Type="http://schemas.openxmlformats.org/officeDocument/2006/relationships/image" Target="../media/image44.png" /><Relationship Id="rId1" Type="http://schemas.openxmlformats.org/officeDocument/2006/relationships/slideLayout" Target="../slideLayouts/slideLayout7.xml" /></Relationships>
</file>

<file path=ppt/slides/_rels/slide24.xml.rels><?xml version="1.0" encoding="UTF-8" standalone="yes"?>
<Relationships xmlns="http://schemas.openxmlformats.org/package/2006/relationships"><Relationship Id="rId3" Type="http://schemas.openxmlformats.org/officeDocument/2006/relationships/image" Target="../media/image47.png" /><Relationship Id="rId2" Type="http://schemas.openxmlformats.org/officeDocument/2006/relationships/image" Target="../media/image46.svg" /><Relationship Id="rId1" Type="http://schemas.openxmlformats.org/officeDocument/2006/relationships/slideLayout" Target="../slideLayouts/slideLayout7.xml" /></Relationships>
</file>

<file path=ppt/slides/_rels/slide25.xml.rels><?xml version="1.0" encoding="UTF-8" standalone="yes"?>
<Relationships xmlns="http://schemas.openxmlformats.org/package/2006/relationships"><Relationship Id="rId3" Type="http://schemas.openxmlformats.org/officeDocument/2006/relationships/image" Target="../media/image47.png" /><Relationship Id="rId2" Type="http://schemas.openxmlformats.org/officeDocument/2006/relationships/image" Target="../media/image48.png" /><Relationship Id="rId1" Type="http://schemas.openxmlformats.org/officeDocument/2006/relationships/slideLayout" Target="../slideLayouts/slideLayout7.xml" /></Relationships>
</file>

<file path=ppt/slides/_rels/slide26.xml.rels><?xml version="1.0" encoding="UTF-8" standalone="yes"?>
<Relationships xmlns="http://schemas.openxmlformats.org/package/2006/relationships"><Relationship Id="rId3" Type="http://schemas.openxmlformats.org/officeDocument/2006/relationships/image" Target="../media/image13.png" /><Relationship Id="rId2" Type="http://schemas.openxmlformats.org/officeDocument/2006/relationships/image" Target="../media/image49.svg" /><Relationship Id="rId1" Type="http://schemas.openxmlformats.org/officeDocument/2006/relationships/slideLayout" Target="../slideLayouts/slideLayout7.xml" /></Relationships>
</file>

<file path=ppt/slides/_rels/slide27.xml.rels><?xml version="1.0" encoding="UTF-8" standalone="yes"?>
<Relationships xmlns="http://schemas.openxmlformats.org/package/2006/relationships"><Relationship Id="rId3" Type="http://schemas.openxmlformats.org/officeDocument/2006/relationships/image" Target="../media/image13.png" /><Relationship Id="rId2" Type="http://schemas.openxmlformats.org/officeDocument/2006/relationships/image" Target="../media/image50.svg" /><Relationship Id="rId1" Type="http://schemas.openxmlformats.org/officeDocument/2006/relationships/slideLayout" Target="../slideLayouts/slideLayout7.xml" /></Relationships>
</file>

<file path=ppt/slides/_rels/slide28.xml.rels><?xml version="1.0" encoding="UTF-8" standalone="yes"?>
<Relationships xmlns="http://schemas.openxmlformats.org/package/2006/relationships"><Relationship Id="rId3" Type="http://schemas.openxmlformats.org/officeDocument/2006/relationships/image" Target="../media/image52.svg" /><Relationship Id="rId7" Type="http://schemas.openxmlformats.org/officeDocument/2006/relationships/image" Target="../media/image11.png" /><Relationship Id="rId2" Type="http://schemas.openxmlformats.org/officeDocument/2006/relationships/image" Target="../media/image51.svg" /><Relationship Id="rId1" Type="http://schemas.openxmlformats.org/officeDocument/2006/relationships/slideLayout" Target="../slideLayouts/slideLayout7.xml" /><Relationship Id="rId6" Type="http://schemas.openxmlformats.org/officeDocument/2006/relationships/image" Target="../media/image55.svg" /><Relationship Id="rId5" Type="http://schemas.openxmlformats.org/officeDocument/2006/relationships/image" Target="../media/image54.svg" /><Relationship Id="rId4" Type="http://schemas.openxmlformats.org/officeDocument/2006/relationships/image" Target="../media/image53.svg" /></Relationships>
</file>

<file path=ppt/slides/_rels/slide29.xml.rels><?xml version="1.0" encoding="UTF-8" standalone="yes"?>
<Relationships xmlns="http://schemas.openxmlformats.org/package/2006/relationships"><Relationship Id="rId3" Type="http://schemas.openxmlformats.org/officeDocument/2006/relationships/image" Target="../media/image27.png" /><Relationship Id="rId2" Type="http://schemas.openxmlformats.org/officeDocument/2006/relationships/image" Target="../media/image56.svg" /><Relationship Id="rId1" Type="http://schemas.openxmlformats.org/officeDocument/2006/relationships/slideLayout" Target="../slideLayouts/slideLayout7.xml" /></Relationships>
</file>

<file path=ppt/slides/_rels/slide30.xml.rels><?xml version="1.0" encoding="UTF-8" standalone="yes"?>
<Relationships xmlns="http://schemas.openxmlformats.org/package/2006/relationships"><Relationship Id="rId3" Type="http://schemas.openxmlformats.org/officeDocument/2006/relationships/image" Target="../media/image58.svg" /><Relationship Id="rId2" Type="http://schemas.openxmlformats.org/officeDocument/2006/relationships/image" Target="../media/image57.svg" /><Relationship Id="rId1" Type="http://schemas.openxmlformats.org/officeDocument/2006/relationships/slideLayout" Target="../slideLayouts/slideLayout7.xml" /><Relationship Id="rId5" Type="http://schemas.openxmlformats.org/officeDocument/2006/relationships/image" Target="../media/image27.png" /><Relationship Id="rId4" Type="http://schemas.openxmlformats.org/officeDocument/2006/relationships/image" Target="../media/image59.svg" /></Relationships>
</file>

<file path=ppt/slides/_rels/slide31.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7.xml" /></Relationships>
</file>

<file path=ppt/slides/_rels/slide32.xml.rels><?xml version="1.0" encoding="UTF-8" standalone="yes"?>
<Relationships xmlns="http://schemas.openxmlformats.org/package/2006/relationships"><Relationship Id="rId3" Type="http://schemas.openxmlformats.org/officeDocument/2006/relationships/image" Target="../media/image11.png" /><Relationship Id="rId2" Type="http://schemas.openxmlformats.org/officeDocument/2006/relationships/image" Target="../media/image60.svg" /><Relationship Id="rId1" Type="http://schemas.openxmlformats.org/officeDocument/2006/relationships/slideLayout" Target="../slideLayouts/slideLayout7.xml" /></Relationships>
</file>

<file path=ppt/slides/_rels/slide33.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7.xml" /></Relationships>
</file>

<file path=ppt/slides/_rels/slide34.xml.rels><?xml version="1.0" encoding="UTF-8" standalone="yes"?>
<Relationships xmlns="http://schemas.openxmlformats.org/package/2006/relationships"><Relationship Id="rId3" Type="http://schemas.openxmlformats.org/officeDocument/2006/relationships/image" Target="../media/image62.png" /><Relationship Id="rId2" Type="http://schemas.openxmlformats.org/officeDocument/2006/relationships/image" Target="../media/image61.png" /><Relationship Id="rId1" Type="http://schemas.openxmlformats.org/officeDocument/2006/relationships/slideLayout" Target="../slideLayouts/slideLayout7.xml" /><Relationship Id="rId6" Type="http://schemas.openxmlformats.org/officeDocument/2006/relationships/image" Target="../media/image65.svg" /><Relationship Id="rId5" Type="http://schemas.openxmlformats.org/officeDocument/2006/relationships/image" Target="../media/image64.svg" /><Relationship Id="rId4" Type="http://schemas.openxmlformats.org/officeDocument/2006/relationships/image" Target="../media/image63.svg" /></Relationships>
</file>

<file path=ppt/slides/_rels/slide35.xml.rels><?xml version="1.0" encoding="UTF-8" standalone="yes"?>
<Relationships xmlns="http://schemas.openxmlformats.org/package/2006/relationships"><Relationship Id="rId3" Type="http://schemas.openxmlformats.org/officeDocument/2006/relationships/image" Target="../media/image13.png" /><Relationship Id="rId2" Type="http://schemas.openxmlformats.org/officeDocument/2006/relationships/image" Target="../media/image66.svg" /><Relationship Id="rId1" Type="http://schemas.openxmlformats.org/officeDocument/2006/relationships/slideLayout" Target="../slideLayouts/slideLayout7.xml" /></Relationships>
</file>

<file path=ppt/slides/_rels/slide36.xml.rels><?xml version="1.0" encoding="UTF-8" standalone="yes"?>
<Relationships xmlns="http://schemas.openxmlformats.org/package/2006/relationships"><Relationship Id="rId3" Type="http://schemas.openxmlformats.org/officeDocument/2006/relationships/image" Target="../media/image11.png" /><Relationship Id="rId2" Type="http://schemas.openxmlformats.org/officeDocument/2006/relationships/image" Target="../media/image66.svg" /><Relationship Id="rId1" Type="http://schemas.openxmlformats.org/officeDocument/2006/relationships/slideLayout" Target="../slideLayouts/slideLayout7.xml" /></Relationships>
</file>

<file path=ppt/slides/_rels/slide37.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7.xml" /></Relationships>
</file>

<file path=ppt/slides/_rels/slide38.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7.xml" /></Relationships>
</file>

<file path=ppt/slides/_rels/slide39.xml.rels><?xml version="1.0" encoding="UTF-8" standalone="yes"?>
<Relationships xmlns="http://schemas.openxmlformats.org/package/2006/relationships"><Relationship Id="rId3" Type="http://schemas.openxmlformats.org/officeDocument/2006/relationships/image" Target="../media/image68.svg" /><Relationship Id="rId2" Type="http://schemas.openxmlformats.org/officeDocument/2006/relationships/image" Target="../media/image67.png" /><Relationship Id="rId1" Type="http://schemas.openxmlformats.org/officeDocument/2006/relationships/slideLayout" Target="../slideLayouts/slideLayout7.xml" /><Relationship Id="rId4" Type="http://schemas.openxmlformats.org/officeDocument/2006/relationships/image" Target="../media/image11.png" /></Relationships>
</file>

<file path=ppt/slides/_rels/slide40.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4777874" y="144268"/>
            <a:ext cx="8091999" cy="3702008"/>
          </a:xfrm>
          <a:custGeom>
            <a:avLst/>
            <a:gdLst/>
            <a:ahLst/>
            <a:cxnLst/>
            <a:rect l="l" t="t" r="r" b="b"/>
            <a:pathLst>
              <a:path w="8091999" h="3702008">
                <a:moveTo>
                  <a:pt x="0" y="0"/>
                </a:moveTo>
                <a:lnTo>
                  <a:pt x="8091999" y="0"/>
                </a:lnTo>
                <a:lnTo>
                  <a:pt x="8091999" y="3702008"/>
                </a:lnTo>
                <a:lnTo>
                  <a:pt x="0" y="3702008"/>
                </a:lnTo>
                <a:lnTo>
                  <a:pt x="0" y="0"/>
                </a:lnTo>
                <a:close/>
              </a:path>
            </a:pathLst>
          </a:custGeom>
          <a:blipFill>
            <a:blip r:embed="rId2"/>
            <a:stretch>
              <a:fillRect/>
            </a:stretch>
          </a:blipFill>
        </p:spPr>
        <p:txBody>
          <a:bodyPr/>
          <a:lstStyle/>
          <a:p>
            <a:endParaRPr lang="en-US">
              <a:latin typeface="Arabic DROID KUFI"/>
            </a:endParaRPr>
          </a:p>
        </p:txBody>
      </p:sp>
      <p:sp>
        <p:nvSpPr>
          <p:cNvPr id="5" name="TextBox 5"/>
          <p:cNvSpPr txBox="1"/>
          <p:nvPr/>
        </p:nvSpPr>
        <p:spPr>
          <a:xfrm>
            <a:off x="1882308" y="4454708"/>
            <a:ext cx="14523385" cy="1866709"/>
          </a:xfrm>
          <a:prstGeom prst="rect">
            <a:avLst/>
          </a:prstGeom>
        </p:spPr>
        <p:txBody>
          <a:bodyPr lIns="0" tIns="0" rIns="0" bIns="0" rtlCol="0" anchor="t">
            <a:spAutoFit/>
          </a:bodyPr>
          <a:lstStyle/>
          <a:p>
            <a:pPr marL="0" lvl="0" indent="0" algn="ctr" rtl="1">
              <a:lnSpc>
                <a:spcPts val="7507"/>
              </a:lnSpc>
            </a:pPr>
            <a:r>
              <a:rPr lang="ar-EG" sz="5005" b="1">
                <a:solidFill>
                  <a:srgbClr val="000000"/>
                </a:solidFill>
                <a:latin typeface="Arabic DROID KUFI"/>
                <a:ea typeface="Droid Arabic Kufi Bold"/>
                <a:cs typeface="Droid Arabic Kufi Bold"/>
                <a:sym typeface="Droid Arabic Kufi Bold"/>
                <a:rtl/>
              </a:rPr>
              <a:t>المهارات الأساسية في التوظيف والتشغيل</a:t>
            </a:r>
          </a:p>
          <a:p>
            <a:pPr marL="0" lvl="0" indent="0" algn="ctr" rtl="1">
              <a:lnSpc>
                <a:spcPts val="7507"/>
              </a:lnSpc>
            </a:pPr>
            <a:r>
              <a:rPr lang="ar-EG" sz="5005" b="1">
                <a:solidFill>
                  <a:srgbClr val="000000"/>
                </a:solidFill>
                <a:latin typeface="Arabic DROID KUFI"/>
                <a:ea typeface="Droid Arabic Kufi Bold"/>
                <a:cs typeface="Droid Arabic Kufi Bold"/>
                <a:sym typeface="Droid Arabic Kufi Bold"/>
                <a:rtl/>
              </a:rPr>
              <a:t>الجزء الأول – التعرف إلى النفس وفهم الذات</a:t>
            </a:r>
          </a:p>
        </p:txBody>
      </p:sp>
      <p:sp>
        <p:nvSpPr>
          <p:cNvPr id="6" name="TextBox 6"/>
          <p:cNvSpPr txBox="1"/>
          <p:nvPr/>
        </p:nvSpPr>
        <p:spPr>
          <a:xfrm>
            <a:off x="5367417" y="7129873"/>
            <a:ext cx="9228769" cy="575227"/>
          </a:xfrm>
          <a:prstGeom prst="rect">
            <a:avLst/>
          </a:prstGeom>
        </p:spPr>
        <p:txBody>
          <a:bodyPr lIns="0" tIns="0" rIns="0" bIns="0" rtlCol="0" anchor="t">
            <a:spAutoFit/>
          </a:bodyPr>
          <a:lstStyle/>
          <a:p>
            <a:pPr marL="0" lvl="0" indent="0" algn="ctr" rtl="1">
              <a:lnSpc>
                <a:spcPts val="4425"/>
              </a:lnSpc>
            </a:pPr>
            <a:r>
              <a:rPr lang="ar-EG" sz="4097">
                <a:solidFill>
                  <a:srgbClr val="000000"/>
                </a:solidFill>
                <a:latin typeface="Arabic DROID KUFI"/>
                <a:ea typeface="Droid Arabic Kufi"/>
                <a:cs typeface="Droid Arabic Kufi"/>
                <a:sym typeface="Droid Arabic Kufi"/>
                <a:rtl/>
              </a:rPr>
              <a:t>عرض تعليمي ذاتي  |  </a:t>
            </a:r>
            <a:r>
              <a:rPr lang="en-US" sz="4097">
                <a:solidFill>
                  <a:srgbClr val="000000"/>
                </a:solidFill>
                <a:latin typeface="Arabic DROID KUFI"/>
                <a:ea typeface="Droid Arabic Kufi"/>
                <a:cs typeface="Droid Arabic Kufi"/>
                <a:sym typeface="Droid Arabic Kufi"/>
              </a:rPr>
              <a:t>17</a:t>
            </a:r>
            <a:r>
              <a:rPr lang="ar-EG" sz="4097">
                <a:solidFill>
                  <a:srgbClr val="000000"/>
                </a:solidFill>
                <a:latin typeface="Arabic DROID KUFI"/>
                <a:ea typeface="Droid Arabic Kufi"/>
                <a:cs typeface="Droid Arabic Kufi"/>
                <a:sym typeface="Droid Arabic Kufi"/>
                <a:rtl/>
              </a:rPr>
              <a:t> سبتمبر </a:t>
            </a:r>
            <a:r>
              <a:rPr lang="en-US" sz="4097">
                <a:solidFill>
                  <a:srgbClr val="000000"/>
                </a:solidFill>
                <a:latin typeface="Arabic DROID KUFI"/>
                <a:ea typeface="Droid Arabic Kufi"/>
                <a:cs typeface="Droid Arabic Kufi"/>
                <a:sym typeface="Droid Arabic Kufi"/>
              </a:rPr>
              <a:t>2026</a:t>
            </a:r>
          </a:p>
        </p:txBody>
      </p:sp>
      <p:sp>
        <p:nvSpPr>
          <p:cNvPr id="8" name="Freeform 8">
            <a:extLst>
              <a:ext uri="{FF2B5EF4-FFF2-40B4-BE49-F238E27FC236}">
                <a16:creationId xmlns:a16="http://schemas.microsoft.com/office/drawing/2014/main" id="{4B6FC2C2-E97C-2D1B-1676-288B4AB141A2}"/>
              </a:ext>
            </a:extLst>
          </p:cNvPr>
          <p:cNvSpPr/>
          <p:nvPr/>
        </p:nvSpPr>
        <p:spPr>
          <a:xfrm>
            <a:off x="0" y="0"/>
            <a:ext cx="2621280" cy="5052060"/>
          </a:xfrm>
          <a:custGeom>
            <a:avLst/>
            <a:gdLst/>
            <a:ahLst/>
            <a:cxnLst/>
            <a:rect l="l" t="t" r="r" b="b"/>
            <a:pathLst>
              <a:path w="2621280" h="5052060">
                <a:moveTo>
                  <a:pt x="0" y="0"/>
                </a:moveTo>
                <a:lnTo>
                  <a:pt x="2621280" y="0"/>
                </a:lnTo>
                <a:lnTo>
                  <a:pt x="2621280" y="5052060"/>
                </a:lnTo>
                <a:lnTo>
                  <a:pt x="0" y="5052060"/>
                </a:lnTo>
                <a:close/>
              </a:path>
            </a:pathLst>
          </a:custGeom>
          <a:blipFill>
            <a:blip r:embed="rId3"/>
            <a:stretch>
              <a:fillRect/>
            </a:stretch>
          </a:blipFill>
        </p:spPr>
        <p:txBody>
          <a:bodyPr/>
          <a:lstStyle/>
          <a:p>
            <a:endParaRPr lang="en-US"/>
          </a:p>
        </p:txBody>
      </p:sp>
      <p:sp>
        <p:nvSpPr>
          <p:cNvPr id="12" name="TextBox 6">
            <a:extLst>
              <a:ext uri="{FF2B5EF4-FFF2-40B4-BE49-F238E27FC236}">
                <a16:creationId xmlns:a16="http://schemas.microsoft.com/office/drawing/2014/main" id="{CA91CCBD-36BB-1301-6B1C-5872FCB84D6B}"/>
              </a:ext>
            </a:extLst>
          </p:cNvPr>
          <p:cNvSpPr txBox="1"/>
          <p:nvPr/>
        </p:nvSpPr>
        <p:spPr>
          <a:xfrm>
            <a:off x="473947" y="8719357"/>
            <a:ext cx="12889940" cy="1143262"/>
          </a:xfrm>
          <a:prstGeom prst="rect">
            <a:avLst/>
          </a:prstGeom>
        </p:spPr>
        <p:txBody>
          <a:bodyPr wrap="square" lIns="0" tIns="0" rIns="0" bIns="0" rtlCol="0" anchor="t">
            <a:spAutoFit/>
          </a:bodyPr>
          <a:lstStyle/>
          <a:p>
            <a:pPr algn="r" rtl="1">
              <a:lnSpc>
                <a:spcPts val="4425"/>
              </a:lnSpc>
            </a:pPr>
            <a:r>
              <a:rPr lang="en-US" sz="3200">
                <a:solidFill>
                  <a:srgbClr val="000000"/>
                </a:solidFill>
                <a:latin typeface="Arabic DROID KUFI"/>
                <a:ea typeface="Droid Arabic Kufi"/>
                <a:cs typeface="Droid Arabic Kufi"/>
              </a:rPr>
              <a:t>إذا كنتِ فتاة ذات إعاقة بصرية كلية، وتعذر على قارىء شاشتكِ قراءة المحتوى، يمكنكِ طلب العرض  بصيغة وورد من خلال نافذة إسألينا وشاركينا الموجدة في قسم إدارة المشاريع الناشئة</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295014">
            <a:off x="510264" y="5589998"/>
            <a:ext cx="3601020" cy="4551052"/>
          </a:xfrm>
          <a:custGeom>
            <a:avLst/>
            <a:gdLst/>
            <a:ahLst/>
            <a:cxnLst/>
            <a:rect l="l" t="t" r="r" b="b"/>
            <a:pathLst>
              <a:path w="3601020" h="4551052">
                <a:moveTo>
                  <a:pt x="0" y="0"/>
                </a:moveTo>
                <a:lnTo>
                  <a:pt x="3601020" y="0"/>
                </a:lnTo>
                <a:lnTo>
                  <a:pt x="3601020" y="4551052"/>
                </a:lnTo>
                <a:lnTo>
                  <a:pt x="0" y="4551052"/>
                </a:lnTo>
                <a:lnTo>
                  <a:pt x="0" y="0"/>
                </a:lnTo>
                <a:close/>
              </a:path>
            </a:pathLst>
          </a:custGeom>
          <a:blipFill>
            <a:blip r:embed="rId2"/>
            <a:stretch>
              <a:fillRect/>
            </a:stretch>
          </a:blipFill>
        </p:spPr>
        <p:txBody>
          <a:bodyPr/>
          <a:lstStyle/>
          <a:p>
            <a:endParaRPr lang="en-US">
              <a:latin typeface="Arabic DROID KUFI"/>
            </a:endParaRPr>
          </a:p>
        </p:txBody>
      </p:sp>
      <p:sp>
        <p:nvSpPr>
          <p:cNvPr id="3" name="TextBox 3"/>
          <p:cNvSpPr txBox="1"/>
          <p:nvPr/>
        </p:nvSpPr>
        <p:spPr>
          <a:xfrm>
            <a:off x="615718" y="1104900"/>
            <a:ext cx="12579825" cy="692497"/>
          </a:xfrm>
          <a:prstGeom prst="rect">
            <a:avLst/>
          </a:prstGeom>
        </p:spPr>
        <p:txBody>
          <a:bodyPr lIns="0" tIns="0" rIns="0" bIns="0" rtlCol="0" anchor="t">
            <a:spAutoFit/>
          </a:bodyPr>
          <a:lstStyle/>
          <a:p>
            <a:pPr marL="0" lvl="0" indent="0" algn="r" rtl="1">
              <a:lnSpc>
                <a:spcPts val="5150"/>
              </a:lnSpc>
            </a:pPr>
            <a:r>
              <a:rPr lang="ar-EG" sz="5000" b="1">
                <a:solidFill>
                  <a:srgbClr val="3361AE"/>
                </a:solidFill>
                <a:latin typeface="Arabic DROID KUFI"/>
                <a:ea typeface="Droid Arabic Kufi Bold"/>
                <a:cs typeface="Droid Arabic Kufi Bold"/>
                <a:sym typeface="Droid Arabic Kufi Bold"/>
                <a:rtl/>
              </a:rPr>
              <a:t>مقدمة إلى الجزء الأول</a:t>
            </a:r>
          </a:p>
        </p:txBody>
      </p:sp>
      <p:sp>
        <p:nvSpPr>
          <p:cNvPr id="4" name="TextBox 4"/>
          <p:cNvSpPr txBox="1"/>
          <p:nvPr/>
        </p:nvSpPr>
        <p:spPr>
          <a:xfrm>
            <a:off x="2573885" y="2379759"/>
            <a:ext cx="13365535" cy="1815882"/>
          </a:xfrm>
          <a:prstGeom prst="rect">
            <a:avLst/>
          </a:prstGeom>
        </p:spPr>
        <p:txBody>
          <a:bodyPr lIns="0" tIns="0" rIns="0" bIns="0" rtlCol="0" anchor="t">
            <a:spAutoFit/>
          </a:bodyPr>
          <a:lstStyle/>
          <a:p>
            <a:pPr marL="0" lvl="0" indent="0" algn="just" rtl="1">
              <a:lnSpc>
                <a:spcPts val="4799"/>
              </a:lnSpc>
            </a:pPr>
            <a:r>
              <a:rPr lang="ar-EG" sz="3199">
                <a:solidFill>
                  <a:srgbClr val="000000"/>
                </a:solidFill>
                <a:latin typeface="Arabic DROID KUFI"/>
                <a:ea typeface="Droid Arabic Kufi"/>
                <a:cs typeface="Droid Arabic Kufi"/>
                <a:sym typeface="Droid Arabic Kufi"/>
                <a:rtl/>
              </a:rPr>
              <a:t>لماذا يبدأ البحث عن العمل بفهم الذات؟ معرفتك لنفسك هي أساس كل خطوة ناجحة نحو التوظيف. عندما تعرف مهاراتك وقدراتك ورغباتك، تستطيعين تحديد المجال المناسب لك والتقدم بثقة ووضوح. هذا الجزء يساعدك على بناء صورة متكاملة عن نفسك كمحترفة.</a:t>
            </a:r>
          </a:p>
        </p:txBody>
      </p:sp>
      <p:sp>
        <p:nvSpPr>
          <p:cNvPr id="5" name="TextBox 5"/>
          <p:cNvSpPr txBox="1"/>
          <p:nvPr/>
        </p:nvSpPr>
        <p:spPr>
          <a:xfrm>
            <a:off x="3510667" y="5276967"/>
            <a:ext cx="12428753" cy="1815882"/>
          </a:xfrm>
          <a:prstGeom prst="rect">
            <a:avLst/>
          </a:prstGeom>
        </p:spPr>
        <p:txBody>
          <a:bodyPr lIns="0" tIns="0" rIns="0" bIns="0" rtlCol="0" anchor="t">
            <a:spAutoFit/>
          </a:bodyPr>
          <a:lstStyle/>
          <a:p>
            <a:pPr marL="0" lvl="0" indent="0" algn="just" rtl="1">
              <a:lnSpc>
                <a:spcPts val="4799"/>
              </a:lnSpc>
            </a:pPr>
            <a:r>
              <a:rPr lang="ar-EG" sz="3199" dirty="0">
                <a:solidFill>
                  <a:srgbClr val="000000"/>
                </a:solidFill>
                <a:latin typeface="Arabic DROID KUFI"/>
                <a:ea typeface="Droid Arabic Kufi"/>
                <a:cs typeface="Droid Arabic Kufi"/>
                <a:sym typeface="Droid Arabic Kufi"/>
                <a:rtl/>
              </a:rPr>
              <a:t>ما الذي ستتعلميه في هذا الجزء؟ ستتعرف على مفهوم الهوية المهنية، وتتعلم الفرق بين المهارات والقدرات والمواهب والخبرات، وستكتشفين أدوات لتقييم نقاط قوتك، وستتدربي على استخراج خبراتك وتحويلها إلى أدلة عملية قابلة للعرض في سيرتك الذاتية.</a:t>
            </a:r>
          </a:p>
        </p:txBody>
      </p:sp>
      <p:sp>
        <p:nvSpPr>
          <p:cNvPr id="6" name="Freeform 6"/>
          <p:cNvSpPr/>
          <p:nvPr/>
        </p:nvSpPr>
        <p:spPr>
          <a:xfrm rot="-10800000">
            <a:off x="16728449" y="5143500"/>
            <a:ext cx="1043732" cy="941070"/>
          </a:xfrm>
          <a:custGeom>
            <a:avLst/>
            <a:gdLst/>
            <a:ahLst/>
            <a:cxnLst/>
            <a:rect l="l" t="t" r="r" b="b"/>
            <a:pathLst>
              <a:path w="1043732" h="941070">
                <a:moveTo>
                  <a:pt x="0" y="0"/>
                </a:moveTo>
                <a:lnTo>
                  <a:pt x="1043732" y="0"/>
                </a:lnTo>
                <a:lnTo>
                  <a:pt x="1043732" y="941070"/>
                </a:lnTo>
                <a:lnTo>
                  <a:pt x="0" y="941070"/>
                </a:lnTo>
                <a:lnTo>
                  <a:pt x="0" y="0"/>
                </a:lnTo>
                <a:close/>
              </a:path>
            </a:pathLst>
          </a:custGeom>
          <a:blipFill>
            <a:blip r:embed="rId3"/>
            <a:stretch>
              <a:fillRect/>
            </a:stretch>
          </a:blipFill>
        </p:spPr>
        <p:txBody>
          <a:bodyPr/>
          <a:lstStyle/>
          <a:p>
            <a:endParaRPr lang="en-US">
              <a:latin typeface="Arabic DROID KUFI"/>
            </a:endParaRPr>
          </a:p>
        </p:txBody>
      </p:sp>
      <p:sp>
        <p:nvSpPr>
          <p:cNvPr id="7" name="Freeform 7"/>
          <p:cNvSpPr/>
          <p:nvPr/>
        </p:nvSpPr>
        <p:spPr>
          <a:xfrm rot="-10800000">
            <a:off x="16728449" y="2249901"/>
            <a:ext cx="1043732" cy="941070"/>
          </a:xfrm>
          <a:custGeom>
            <a:avLst/>
            <a:gdLst/>
            <a:ahLst/>
            <a:cxnLst/>
            <a:rect l="l" t="t" r="r" b="b"/>
            <a:pathLst>
              <a:path w="1043732" h="941070">
                <a:moveTo>
                  <a:pt x="0" y="0"/>
                </a:moveTo>
                <a:lnTo>
                  <a:pt x="1043732" y="0"/>
                </a:lnTo>
                <a:lnTo>
                  <a:pt x="1043732" y="941070"/>
                </a:lnTo>
                <a:lnTo>
                  <a:pt x="0" y="941070"/>
                </a:lnTo>
                <a:lnTo>
                  <a:pt x="0" y="0"/>
                </a:lnTo>
                <a:close/>
              </a:path>
            </a:pathLst>
          </a:custGeom>
          <a:blipFill>
            <a:blip r:embed="rId3"/>
            <a:stretch>
              <a:fillRect/>
            </a:stretch>
          </a:blipFill>
        </p:spPr>
        <p:txBody>
          <a:bodyPr/>
          <a:lstStyle/>
          <a:p>
            <a:endParaRPr lang="en-US">
              <a:latin typeface="Arabic DROID KUFI"/>
            </a:endParaRPr>
          </a:p>
        </p:txBody>
      </p:sp>
      <p:sp>
        <p:nvSpPr>
          <p:cNvPr id="8" name="Freeform 8"/>
          <p:cNvSpPr/>
          <p:nvPr/>
        </p:nvSpPr>
        <p:spPr>
          <a:xfrm>
            <a:off x="0" y="0"/>
            <a:ext cx="2621280" cy="5052060"/>
          </a:xfrm>
          <a:custGeom>
            <a:avLst/>
            <a:gdLst/>
            <a:ahLst/>
            <a:cxnLst/>
            <a:rect l="l" t="t" r="r" b="b"/>
            <a:pathLst>
              <a:path w="2621280" h="5052060">
                <a:moveTo>
                  <a:pt x="0" y="0"/>
                </a:moveTo>
                <a:lnTo>
                  <a:pt x="2621280" y="0"/>
                </a:lnTo>
                <a:lnTo>
                  <a:pt x="2621280" y="5052060"/>
                </a:lnTo>
                <a:lnTo>
                  <a:pt x="0" y="5052060"/>
                </a:lnTo>
                <a:close/>
              </a:path>
            </a:pathLst>
          </a:custGeom>
          <a:blipFill>
            <a:blip r:embed="rId4"/>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0595989" y="2832457"/>
            <a:ext cx="3778893" cy="2569647"/>
          </a:xfrm>
          <a:custGeom>
            <a:avLst/>
            <a:gdLst/>
            <a:ahLst/>
            <a:cxnLst/>
            <a:rect l="l" t="t" r="r" b="b"/>
            <a:pathLst>
              <a:path w="3778893" h="2569647">
                <a:moveTo>
                  <a:pt x="0" y="0"/>
                </a:moveTo>
                <a:lnTo>
                  <a:pt x="3778894" y="0"/>
                </a:lnTo>
                <a:lnTo>
                  <a:pt x="3778894" y="2569647"/>
                </a:lnTo>
                <a:lnTo>
                  <a:pt x="0" y="2569647"/>
                </a:lnTo>
                <a:lnTo>
                  <a:pt x="0" y="0"/>
                </a:lnTo>
                <a:close/>
              </a:path>
            </a:pathLst>
          </a:custGeom>
          <a:blipFill>
            <a:blip r:embed="rId2"/>
            <a:stretch>
              <a:fillRect/>
            </a:stretch>
          </a:blipFill>
        </p:spPr>
        <p:txBody>
          <a:bodyPr/>
          <a:lstStyle/>
          <a:p>
            <a:endParaRPr lang="en-US">
              <a:latin typeface="Arabic DROID KUFI"/>
            </a:endParaRPr>
          </a:p>
        </p:txBody>
      </p:sp>
      <p:sp>
        <p:nvSpPr>
          <p:cNvPr id="4" name="Freeform 4"/>
          <p:cNvSpPr/>
          <p:nvPr/>
        </p:nvSpPr>
        <p:spPr>
          <a:xfrm>
            <a:off x="4117388" y="2832457"/>
            <a:ext cx="3290942" cy="2616299"/>
          </a:xfrm>
          <a:custGeom>
            <a:avLst/>
            <a:gdLst/>
            <a:ahLst/>
            <a:cxnLst/>
            <a:rect l="l" t="t" r="r" b="b"/>
            <a:pathLst>
              <a:path w="3290942" h="2616299">
                <a:moveTo>
                  <a:pt x="0" y="0"/>
                </a:moveTo>
                <a:lnTo>
                  <a:pt x="3290943" y="0"/>
                </a:lnTo>
                <a:lnTo>
                  <a:pt x="3290943" y="2616299"/>
                </a:lnTo>
                <a:lnTo>
                  <a:pt x="0" y="261629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Arabic DROID KUFI"/>
            </a:endParaRPr>
          </a:p>
        </p:txBody>
      </p:sp>
      <p:sp>
        <p:nvSpPr>
          <p:cNvPr id="5" name="TextBox 5"/>
          <p:cNvSpPr txBox="1"/>
          <p:nvPr/>
        </p:nvSpPr>
        <p:spPr>
          <a:xfrm>
            <a:off x="1603132" y="1345514"/>
            <a:ext cx="13632250" cy="927374"/>
          </a:xfrm>
          <a:prstGeom prst="rect">
            <a:avLst/>
          </a:prstGeom>
        </p:spPr>
        <p:txBody>
          <a:bodyPr lIns="0" tIns="0" rIns="0" bIns="0" rtlCol="0" anchor="t">
            <a:spAutoFit/>
          </a:bodyPr>
          <a:lstStyle/>
          <a:p>
            <a:pPr marL="0" lvl="0" indent="0" algn="ctr" rtl="1">
              <a:lnSpc>
                <a:spcPts val="6980"/>
              </a:lnSpc>
            </a:pPr>
            <a:r>
              <a:rPr lang="ar-EG" sz="6777" b="1">
                <a:solidFill>
                  <a:srgbClr val="3361AE"/>
                </a:solidFill>
                <a:latin typeface="Arabic DROID KUFI"/>
                <a:ea typeface="Droid Arabic Kufi Bold"/>
                <a:cs typeface="Droid Arabic Kufi Bold"/>
                <a:sym typeface="Droid Arabic Kufi Bold"/>
                <a:rtl/>
              </a:rPr>
              <a:t>طريقة استخدام هذا الجزء ذاتياً</a:t>
            </a:r>
          </a:p>
        </p:txBody>
      </p:sp>
      <p:sp>
        <p:nvSpPr>
          <p:cNvPr id="6" name="TextBox 6"/>
          <p:cNvSpPr txBox="1"/>
          <p:nvPr/>
        </p:nvSpPr>
        <p:spPr>
          <a:xfrm>
            <a:off x="8419258" y="6279837"/>
            <a:ext cx="6541395" cy="3046988"/>
          </a:xfrm>
          <a:prstGeom prst="rect">
            <a:avLst/>
          </a:prstGeom>
        </p:spPr>
        <p:txBody>
          <a:bodyPr lIns="0" tIns="0" rIns="0" bIns="0" rtlCol="0" anchor="t">
            <a:spAutoFit/>
          </a:bodyPr>
          <a:lstStyle/>
          <a:p>
            <a:pPr marL="0" lvl="0" indent="0" algn="r" rtl="1">
              <a:lnSpc>
                <a:spcPts val="4800"/>
              </a:lnSpc>
            </a:pPr>
            <a:r>
              <a:rPr lang="ar-EG" sz="3200">
                <a:solidFill>
                  <a:srgbClr val="000000"/>
                </a:solidFill>
                <a:latin typeface="Arabic DROID KUFI"/>
                <a:ea typeface="Droid Arabic Kufi"/>
                <a:cs typeface="Droid Arabic Kufi"/>
                <a:sym typeface="Droid Arabic Kufi"/>
                <a:rtl/>
              </a:rPr>
              <a:t>إقرأئي كل شريحة بتمعّن وتأنٍّ قبل الانتقال إلى التالية. نفّذي الأنشطة والتمارين العملية المقترحة في كل قسم. سجّلي ملاحظاتك وأفكارك الشخصية في دفتر خاص أو ملف رقمي مخصص لهذا الغرض.</a:t>
            </a:r>
          </a:p>
        </p:txBody>
      </p:sp>
      <p:sp>
        <p:nvSpPr>
          <p:cNvPr id="7" name="TextBox 7"/>
          <p:cNvSpPr txBox="1"/>
          <p:nvPr/>
        </p:nvSpPr>
        <p:spPr>
          <a:xfrm>
            <a:off x="1603132" y="6584637"/>
            <a:ext cx="5576034" cy="1815882"/>
          </a:xfrm>
          <a:prstGeom prst="rect">
            <a:avLst/>
          </a:prstGeom>
        </p:spPr>
        <p:txBody>
          <a:bodyPr lIns="0" tIns="0" rIns="0" bIns="0" rtlCol="0" anchor="t">
            <a:spAutoFit/>
          </a:bodyPr>
          <a:lstStyle/>
          <a:p>
            <a:pPr marL="0" lvl="0" indent="0" algn="r" rtl="1">
              <a:lnSpc>
                <a:spcPts val="4800"/>
              </a:lnSpc>
            </a:pPr>
            <a:r>
              <a:rPr lang="ar-EG" sz="3200">
                <a:solidFill>
                  <a:srgbClr val="000000"/>
                </a:solidFill>
                <a:latin typeface="Arabic DROID KUFI"/>
                <a:ea typeface="Droid Arabic Kufi"/>
                <a:cs typeface="Droid Arabic Kufi"/>
                <a:sym typeface="Droid Arabic Kufi"/>
                <a:rtl/>
              </a:rPr>
              <a:t>أجيبي عن أسئلة التحقق بصدق وموضوعية لتقييم مستوى فهمك الحقيقي. لا تترددي في مراجعة المحتوى عدة مرات حسب حاجتكِ. </a:t>
            </a:r>
          </a:p>
        </p:txBody>
      </p:sp>
      <p:sp>
        <p:nvSpPr>
          <p:cNvPr id="9" name="Freeform 8">
            <a:extLst>
              <a:ext uri="{FF2B5EF4-FFF2-40B4-BE49-F238E27FC236}">
                <a16:creationId xmlns:a16="http://schemas.microsoft.com/office/drawing/2014/main" id="{7F1D23D4-D111-0BF3-AE3F-496B93FD4CF4}"/>
              </a:ext>
            </a:extLst>
          </p:cNvPr>
          <p:cNvSpPr/>
          <p:nvPr/>
        </p:nvSpPr>
        <p:spPr>
          <a:xfrm>
            <a:off x="0" y="0"/>
            <a:ext cx="2621280" cy="5052060"/>
          </a:xfrm>
          <a:custGeom>
            <a:avLst/>
            <a:gdLst/>
            <a:ahLst/>
            <a:cxnLst/>
            <a:rect l="l" t="t" r="r" b="b"/>
            <a:pathLst>
              <a:path w="2621280" h="5052060">
                <a:moveTo>
                  <a:pt x="0" y="0"/>
                </a:moveTo>
                <a:lnTo>
                  <a:pt x="2621280" y="0"/>
                </a:lnTo>
                <a:lnTo>
                  <a:pt x="2621280" y="5052060"/>
                </a:lnTo>
                <a:lnTo>
                  <a:pt x="0" y="5052060"/>
                </a:lnTo>
                <a:close/>
              </a:path>
            </a:pathLst>
          </a:custGeom>
          <a:blipFill>
            <a:blip r:embed="rId4"/>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8700" y="1114425"/>
            <a:ext cx="12353482" cy="695832"/>
          </a:xfrm>
          <a:prstGeom prst="rect">
            <a:avLst/>
          </a:prstGeom>
        </p:spPr>
        <p:txBody>
          <a:bodyPr lIns="0" tIns="0" rIns="0" bIns="0" rtlCol="0" anchor="t">
            <a:spAutoFit/>
          </a:bodyPr>
          <a:lstStyle/>
          <a:p>
            <a:pPr marL="0" lvl="0" indent="0" algn="r" rtl="1">
              <a:lnSpc>
                <a:spcPts val="5241"/>
              </a:lnSpc>
            </a:pPr>
            <a:r>
              <a:rPr lang="ar-EG" sz="5088" b="1">
                <a:solidFill>
                  <a:srgbClr val="3361AE"/>
                </a:solidFill>
                <a:latin typeface="Arabic DROID KUFI"/>
                <a:ea typeface="Droid Arabic Kufi Bold"/>
                <a:cs typeface="Droid Arabic Kufi Bold"/>
                <a:sym typeface="Droid Arabic Kufi Bold"/>
                <a:rtl/>
              </a:rPr>
              <a:t>أهداف التعلم للجزء الأول</a:t>
            </a:r>
          </a:p>
        </p:txBody>
      </p:sp>
      <p:grpSp>
        <p:nvGrpSpPr>
          <p:cNvPr id="4" name="Group 4"/>
          <p:cNvGrpSpPr/>
          <p:nvPr/>
        </p:nvGrpSpPr>
        <p:grpSpPr>
          <a:xfrm>
            <a:off x="2520694" y="3143586"/>
            <a:ext cx="14839868" cy="6588663"/>
            <a:chOff x="0" y="0"/>
            <a:chExt cx="19786490" cy="8784884"/>
          </a:xfrm>
        </p:grpSpPr>
        <p:sp>
          <p:nvSpPr>
            <p:cNvPr id="5" name="TextBox 5"/>
            <p:cNvSpPr txBox="1"/>
            <p:nvPr/>
          </p:nvSpPr>
          <p:spPr>
            <a:xfrm>
              <a:off x="585205" y="232231"/>
              <a:ext cx="16383182" cy="1600353"/>
            </a:xfrm>
            <a:prstGeom prst="rect">
              <a:avLst/>
            </a:prstGeom>
          </p:spPr>
          <p:txBody>
            <a:bodyPr lIns="0" tIns="0" rIns="0" bIns="0" rtlCol="0" anchor="t">
              <a:spAutoFit/>
            </a:bodyPr>
            <a:lstStyle/>
            <a:p>
              <a:pPr marL="0" lvl="0" indent="0" algn="just" rtl="1">
                <a:lnSpc>
                  <a:spcPts val="4797"/>
                </a:lnSpc>
              </a:pPr>
              <a:r>
                <a:rPr lang="ar-EG" sz="3198">
                  <a:solidFill>
                    <a:srgbClr val="000000"/>
                  </a:solidFill>
                  <a:latin typeface="Arabic DROID KUFI"/>
                  <a:ea typeface="Droid Arabic Kufi"/>
                  <a:cs typeface="Droid Arabic Kufi"/>
                  <a:sym typeface="Droid Arabic Kufi"/>
                  <a:rtl/>
                </a:rPr>
                <a:t>فهم الهوية المهنية وتحديد مفهوم الذات: التعرف على الهوية المهنية وأهميتها، والتمييز بين المهارات والقدرات والمواهب والرغبات والشهادات والخبرات مع أمثلة عملية واضحة.</a:t>
              </a:r>
            </a:p>
          </p:txBody>
        </p:sp>
        <p:sp>
          <p:nvSpPr>
            <p:cNvPr id="6" name="TextBox 6"/>
            <p:cNvSpPr txBox="1"/>
            <p:nvPr/>
          </p:nvSpPr>
          <p:spPr>
            <a:xfrm>
              <a:off x="0" y="3300463"/>
              <a:ext cx="16968387" cy="1600353"/>
            </a:xfrm>
            <a:prstGeom prst="rect">
              <a:avLst/>
            </a:prstGeom>
          </p:spPr>
          <p:txBody>
            <a:bodyPr lIns="0" tIns="0" rIns="0" bIns="0" rtlCol="0" anchor="t">
              <a:spAutoFit/>
            </a:bodyPr>
            <a:lstStyle/>
            <a:p>
              <a:pPr marL="0" lvl="0" indent="0" algn="just" rtl="1">
                <a:lnSpc>
                  <a:spcPts val="4797"/>
                </a:lnSpc>
              </a:pPr>
              <a:r>
                <a:rPr lang="ar-EG" sz="3198">
                  <a:solidFill>
                    <a:srgbClr val="000000"/>
                  </a:solidFill>
                  <a:latin typeface="Arabic DROID KUFI"/>
                  <a:ea typeface="Droid Arabic Kufi"/>
                  <a:cs typeface="Droid Arabic Kufi"/>
                  <a:sym typeface="Droid Arabic Kufi"/>
                  <a:rtl/>
                </a:rPr>
                <a:t>اكتشاف نقاط القوة ومجالات التطوير: استخدام أدوات جرد المهارات واستبيانات تقييم الشخصية وطلب التغذية الراجعة من الآخرين للحصول على صورة واضحة عن قدراتك الحقيقية.</a:t>
              </a:r>
            </a:p>
          </p:txBody>
        </p:sp>
        <p:sp>
          <p:nvSpPr>
            <p:cNvPr id="7" name="TextBox 7"/>
            <p:cNvSpPr txBox="1"/>
            <p:nvPr/>
          </p:nvSpPr>
          <p:spPr>
            <a:xfrm>
              <a:off x="1031996" y="6363793"/>
              <a:ext cx="15870607" cy="2421091"/>
            </a:xfrm>
            <a:prstGeom prst="rect">
              <a:avLst/>
            </a:prstGeom>
          </p:spPr>
          <p:txBody>
            <a:bodyPr lIns="0" tIns="0" rIns="0" bIns="0" rtlCol="0" anchor="t">
              <a:spAutoFit/>
            </a:bodyPr>
            <a:lstStyle/>
            <a:p>
              <a:pPr marL="0" lvl="0" indent="0" algn="just" rtl="1">
                <a:lnSpc>
                  <a:spcPts val="4797"/>
                </a:lnSpc>
              </a:pPr>
              <a:r>
                <a:rPr lang="ar-EG" sz="3198">
                  <a:solidFill>
                    <a:srgbClr val="000000"/>
                  </a:solidFill>
                  <a:latin typeface="Arabic DROID KUFI"/>
                  <a:ea typeface="Droid Arabic Kufi"/>
                  <a:cs typeface="Droid Arabic Kufi"/>
                  <a:sym typeface="Droid Arabic Kufi"/>
                  <a:rtl/>
                </a:rPr>
                <a:t>استخراج الخبرات وإعداد ملف الجرد الشخصي: تحويل تجاربك العملية والتطوعية والأكاديمية إلى أدلة عملية، وإعداد ملف جرد شخصي شامل للمهارات والخبرات يُستخدم في السيرة الذاتية والمقابلات.</a:t>
              </a:r>
            </a:p>
          </p:txBody>
        </p:sp>
        <p:sp>
          <p:nvSpPr>
            <p:cNvPr id="8" name="Freeform 8"/>
            <p:cNvSpPr/>
            <p:nvPr/>
          </p:nvSpPr>
          <p:spPr>
            <a:xfrm>
              <a:off x="17356765" y="3050413"/>
              <a:ext cx="2248777" cy="1495437"/>
            </a:xfrm>
            <a:custGeom>
              <a:avLst/>
              <a:gdLst/>
              <a:ahLst/>
              <a:cxnLst/>
              <a:rect l="l" t="t" r="r" b="b"/>
              <a:pathLst>
                <a:path w="2248777" h="1495437">
                  <a:moveTo>
                    <a:pt x="0" y="0"/>
                  </a:moveTo>
                  <a:lnTo>
                    <a:pt x="2248777" y="0"/>
                  </a:lnTo>
                  <a:lnTo>
                    <a:pt x="2248777" y="1495437"/>
                  </a:lnTo>
                  <a:lnTo>
                    <a:pt x="0" y="149543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9" name="Freeform 9"/>
            <p:cNvSpPr/>
            <p:nvPr/>
          </p:nvSpPr>
          <p:spPr>
            <a:xfrm>
              <a:off x="17537713" y="6153686"/>
              <a:ext cx="2248777" cy="1495437"/>
            </a:xfrm>
            <a:custGeom>
              <a:avLst/>
              <a:gdLst/>
              <a:ahLst/>
              <a:cxnLst/>
              <a:rect l="l" t="t" r="r" b="b"/>
              <a:pathLst>
                <a:path w="2248777" h="1495437">
                  <a:moveTo>
                    <a:pt x="0" y="0"/>
                  </a:moveTo>
                  <a:lnTo>
                    <a:pt x="2248777" y="0"/>
                  </a:lnTo>
                  <a:lnTo>
                    <a:pt x="2248777" y="1495437"/>
                  </a:lnTo>
                  <a:lnTo>
                    <a:pt x="0" y="149543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Arabic DROID KUFI"/>
              </a:endParaRPr>
            </a:p>
          </p:txBody>
        </p:sp>
        <p:sp>
          <p:nvSpPr>
            <p:cNvPr id="10" name="Freeform 10"/>
            <p:cNvSpPr/>
            <p:nvPr/>
          </p:nvSpPr>
          <p:spPr>
            <a:xfrm>
              <a:off x="17356765" y="0"/>
              <a:ext cx="2248777" cy="1495437"/>
            </a:xfrm>
            <a:custGeom>
              <a:avLst/>
              <a:gdLst/>
              <a:ahLst/>
              <a:cxnLst/>
              <a:rect l="l" t="t" r="r" b="b"/>
              <a:pathLst>
                <a:path w="2248777" h="1495437">
                  <a:moveTo>
                    <a:pt x="0" y="0"/>
                  </a:moveTo>
                  <a:lnTo>
                    <a:pt x="2248777" y="0"/>
                  </a:lnTo>
                  <a:lnTo>
                    <a:pt x="2248777" y="1495437"/>
                  </a:lnTo>
                  <a:lnTo>
                    <a:pt x="0" y="149543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Arabic DROID KUFI"/>
              </a:endParaRPr>
            </a:p>
          </p:txBody>
        </p:sp>
      </p:grpSp>
      <p:sp>
        <p:nvSpPr>
          <p:cNvPr id="11" name="Freeform 11"/>
          <p:cNvSpPr/>
          <p:nvPr/>
        </p:nvSpPr>
        <p:spPr>
          <a:xfrm rot="-260652">
            <a:off x="113446" y="7445278"/>
            <a:ext cx="2329343" cy="2484632"/>
          </a:xfrm>
          <a:custGeom>
            <a:avLst/>
            <a:gdLst/>
            <a:ahLst/>
            <a:cxnLst/>
            <a:rect l="l" t="t" r="r" b="b"/>
            <a:pathLst>
              <a:path w="2329343" h="2484632">
                <a:moveTo>
                  <a:pt x="0" y="0"/>
                </a:moveTo>
                <a:lnTo>
                  <a:pt x="2329343" y="0"/>
                </a:lnTo>
                <a:lnTo>
                  <a:pt x="2329343" y="2484632"/>
                </a:lnTo>
                <a:lnTo>
                  <a:pt x="0" y="2484632"/>
                </a:lnTo>
                <a:lnTo>
                  <a:pt x="0" y="0"/>
                </a:lnTo>
                <a:close/>
              </a:path>
            </a:pathLst>
          </a:custGeom>
          <a:blipFill>
            <a:blip r:embed="rId4"/>
            <a:stretch>
              <a:fillRect/>
            </a:stretch>
          </a:blipFill>
        </p:spPr>
        <p:txBody>
          <a:bodyPr/>
          <a:lstStyle/>
          <a:p>
            <a:endParaRPr lang="en-US">
              <a:latin typeface="Arabic DROID KUFI"/>
            </a:endParaRPr>
          </a:p>
        </p:txBody>
      </p:sp>
      <p:sp>
        <p:nvSpPr>
          <p:cNvPr id="13" name="Freeform 8">
            <a:extLst>
              <a:ext uri="{FF2B5EF4-FFF2-40B4-BE49-F238E27FC236}">
                <a16:creationId xmlns:a16="http://schemas.microsoft.com/office/drawing/2014/main" id="{B0F514D8-DED6-8218-F7AC-F614DF24B70B}"/>
              </a:ext>
            </a:extLst>
          </p:cNvPr>
          <p:cNvSpPr/>
          <p:nvPr/>
        </p:nvSpPr>
        <p:spPr>
          <a:xfrm>
            <a:off x="0" y="0"/>
            <a:ext cx="2621280" cy="5052060"/>
          </a:xfrm>
          <a:custGeom>
            <a:avLst/>
            <a:gdLst/>
            <a:ahLst/>
            <a:cxnLst/>
            <a:rect l="l" t="t" r="r" b="b"/>
            <a:pathLst>
              <a:path w="2621280" h="5052060">
                <a:moveTo>
                  <a:pt x="0" y="0"/>
                </a:moveTo>
                <a:lnTo>
                  <a:pt x="2621280" y="0"/>
                </a:lnTo>
                <a:lnTo>
                  <a:pt x="2621280" y="5052060"/>
                </a:lnTo>
                <a:lnTo>
                  <a:pt x="0" y="5052060"/>
                </a:lnTo>
                <a:close/>
              </a:path>
            </a:pathLst>
          </a:custGeom>
          <a:blipFill>
            <a:blip r:embed="rId5"/>
            <a:stretch>
              <a:fillRect/>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rot="-1217692">
            <a:off x="710108" y="7139287"/>
            <a:ext cx="2517059" cy="2692042"/>
          </a:xfrm>
          <a:custGeom>
            <a:avLst/>
            <a:gdLst/>
            <a:ahLst/>
            <a:cxnLst/>
            <a:rect l="l" t="t" r="r" b="b"/>
            <a:pathLst>
              <a:path w="2517059" h="2692042">
                <a:moveTo>
                  <a:pt x="0" y="0"/>
                </a:moveTo>
                <a:lnTo>
                  <a:pt x="2517059" y="0"/>
                </a:lnTo>
                <a:lnTo>
                  <a:pt x="2517059" y="2692042"/>
                </a:lnTo>
                <a:lnTo>
                  <a:pt x="0" y="269204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TextBox 4"/>
          <p:cNvSpPr txBox="1"/>
          <p:nvPr/>
        </p:nvSpPr>
        <p:spPr>
          <a:xfrm>
            <a:off x="321367" y="1122562"/>
            <a:ext cx="12353482" cy="692497"/>
          </a:xfrm>
          <a:prstGeom prst="rect">
            <a:avLst/>
          </a:prstGeom>
        </p:spPr>
        <p:txBody>
          <a:bodyPr lIns="0" tIns="0" rIns="0" bIns="0" rtlCol="0" anchor="t">
            <a:spAutoFit/>
          </a:bodyPr>
          <a:lstStyle/>
          <a:p>
            <a:pPr marL="0" lvl="0" indent="0" algn="r" rtl="1">
              <a:lnSpc>
                <a:spcPts val="5150"/>
              </a:lnSpc>
            </a:pPr>
            <a:r>
              <a:rPr lang="ar-EG" sz="5000" b="1">
                <a:solidFill>
                  <a:srgbClr val="3361AE"/>
                </a:solidFill>
                <a:latin typeface="Arabic DROID KUFI"/>
                <a:ea typeface="Droid Arabic Kufi Bold"/>
                <a:cs typeface="Droid Arabic Kufi Bold"/>
                <a:sym typeface="Droid Arabic Kufi Bold"/>
                <a:rtl/>
              </a:rPr>
              <a:t>اختبار قبلي قصير</a:t>
            </a:r>
          </a:p>
        </p:txBody>
      </p:sp>
      <p:sp>
        <p:nvSpPr>
          <p:cNvPr id="5" name="TextBox 5"/>
          <p:cNvSpPr txBox="1"/>
          <p:nvPr/>
        </p:nvSpPr>
        <p:spPr>
          <a:xfrm>
            <a:off x="5981616" y="4030759"/>
            <a:ext cx="9974756" cy="751616"/>
          </a:xfrm>
          <a:prstGeom prst="rect">
            <a:avLst/>
          </a:prstGeom>
        </p:spPr>
        <p:txBody>
          <a:bodyPr lIns="0" tIns="0" rIns="0" bIns="0" rtlCol="0" anchor="t">
            <a:spAutoFit/>
          </a:bodyPr>
          <a:lstStyle/>
          <a:p>
            <a:pPr marL="0" lvl="0" indent="0" algn="r" rtl="1">
              <a:lnSpc>
                <a:spcPts val="3474"/>
              </a:lnSpc>
            </a:pPr>
            <a:r>
              <a:rPr lang="ar-EG" sz="2871">
                <a:solidFill>
                  <a:srgbClr val="F11010"/>
                </a:solidFill>
                <a:latin typeface="Arabic DROID KUFI"/>
                <a:ea typeface="Droid Arabic Kufi"/>
                <a:cs typeface="Droid Arabic Kufi"/>
                <a:sym typeface="Droid Arabic Kufi"/>
                <a:rtl/>
              </a:rPr>
              <a:t>ا</a:t>
            </a:r>
            <a:r>
              <a:rPr lang="ar-EG" sz="2871" b="1">
                <a:solidFill>
                  <a:srgbClr val="F11010"/>
                </a:solidFill>
                <a:latin typeface="Arabic DROID KUFI"/>
                <a:ea typeface="Droid Arabic Kufi Bold"/>
                <a:cs typeface="Droid Arabic Kufi Bold"/>
                <a:sym typeface="Droid Arabic Kufi Bold"/>
                <a:rtl/>
              </a:rPr>
              <a:t>لسؤال الأول</a:t>
            </a:r>
            <a:r>
              <a:rPr lang="ar-EG" sz="2871">
                <a:solidFill>
                  <a:srgbClr val="000000"/>
                </a:solidFill>
                <a:latin typeface="Arabic DROID KUFI"/>
                <a:ea typeface="Droid Arabic Kufi"/>
                <a:cs typeface="Droid Arabic Kufi"/>
                <a:sym typeface="Droid Arabic Kufi"/>
                <a:rtl/>
              </a:rPr>
              <a:t>: ما الفرق بين المهارة والقدرة؟</a:t>
            </a:r>
          </a:p>
          <a:p>
            <a:pPr marL="0" lvl="0" indent="0" algn="r">
              <a:lnSpc>
                <a:spcPts val="1959"/>
              </a:lnSpc>
            </a:pPr>
            <a:endParaRPr lang="ar-EG" sz="2871">
              <a:solidFill>
                <a:srgbClr val="000000"/>
              </a:solidFill>
              <a:latin typeface="Arabic DROID KUFI"/>
              <a:ea typeface="Droid Arabic Kufi"/>
              <a:cs typeface="Droid Arabic Kufi"/>
              <a:sym typeface="Droid Arabic Kufi"/>
              <a:rtl/>
            </a:endParaRPr>
          </a:p>
        </p:txBody>
      </p:sp>
      <p:sp>
        <p:nvSpPr>
          <p:cNvPr id="6" name="TextBox 6"/>
          <p:cNvSpPr txBox="1"/>
          <p:nvPr/>
        </p:nvSpPr>
        <p:spPr>
          <a:xfrm>
            <a:off x="274320" y="3040262"/>
            <a:ext cx="15742116" cy="413896"/>
          </a:xfrm>
          <a:prstGeom prst="rect">
            <a:avLst/>
          </a:prstGeom>
        </p:spPr>
        <p:txBody>
          <a:bodyPr lIns="0" tIns="0" rIns="0" bIns="0" rtlCol="0" anchor="t">
            <a:spAutoFit/>
          </a:bodyPr>
          <a:lstStyle/>
          <a:p>
            <a:pPr algn="r" rtl="1">
              <a:lnSpc>
                <a:spcPts val="3099"/>
              </a:lnSpc>
              <a:spcBef>
                <a:spcPct val="0"/>
              </a:spcBef>
            </a:pPr>
            <a:r>
              <a:rPr lang="ar-EG" sz="3009">
                <a:solidFill>
                  <a:srgbClr val="000000"/>
                </a:solidFill>
                <a:latin typeface="Arabic DROID KUFI"/>
                <a:ea typeface="Droid Arabic Kufi"/>
                <a:cs typeface="Droid Arabic Kufi"/>
                <a:sym typeface="Droid Arabic Kufi"/>
                <a:rtl/>
              </a:rPr>
              <a:t>قبل أن تبدأي، أجيبي عن الأسئلة التالية بحسب ما تعرفيه حالياً، ثم قارني إجابتك بالإجابة النموذجية.</a:t>
            </a:r>
          </a:p>
        </p:txBody>
      </p:sp>
      <p:sp>
        <p:nvSpPr>
          <p:cNvPr id="7" name="TextBox 7"/>
          <p:cNvSpPr txBox="1"/>
          <p:nvPr/>
        </p:nvSpPr>
        <p:spPr>
          <a:xfrm>
            <a:off x="3153716" y="5252029"/>
            <a:ext cx="12862720" cy="413896"/>
          </a:xfrm>
          <a:prstGeom prst="rect">
            <a:avLst/>
          </a:prstGeom>
        </p:spPr>
        <p:txBody>
          <a:bodyPr lIns="0" tIns="0" rIns="0" bIns="0" rtlCol="0" anchor="t">
            <a:spAutoFit/>
          </a:bodyPr>
          <a:lstStyle/>
          <a:p>
            <a:pPr algn="r" rtl="1">
              <a:lnSpc>
                <a:spcPts val="3099"/>
              </a:lnSpc>
              <a:spcBef>
                <a:spcPct val="0"/>
              </a:spcBef>
            </a:pPr>
            <a:r>
              <a:rPr lang="ar-EG" sz="3009" b="1" dirty="0">
                <a:solidFill>
                  <a:srgbClr val="F11010"/>
                </a:solidFill>
                <a:latin typeface="Arabic DROID KUFI"/>
                <a:ea typeface="Droid Arabic Kufi Bold"/>
                <a:cs typeface="Droid Arabic Kufi Bold"/>
                <a:sym typeface="Droid Arabic Kufi Bold"/>
                <a:rtl/>
              </a:rPr>
              <a:t>السؤال الثاني</a:t>
            </a:r>
            <a:r>
              <a:rPr lang="ar-EG" sz="3009" dirty="0">
                <a:solidFill>
                  <a:srgbClr val="F11010"/>
                </a:solidFill>
                <a:latin typeface="Arabic DROID KUFI"/>
                <a:ea typeface="Droid Arabic Kufi"/>
                <a:cs typeface="Droid Arabic Kufi"/>
                <a:sym typeface="Droid Arabic Kufi"/>
                <a:rtl/>
              </a:rPr>
              <a:t>:</a:t>
            </a:r>
            <a:r>
              <a:rPr lang="ar-EG" sz="3009" dirty="0">
                <a:solidFill>
                  <a:srgbClr val="000000"/>
                </a:solidFill>
                <a:latin typeface="Arabic DROID KUFI"/>
                <a:ea typeface="Droid Arabic Kufi"/>
                <a:cs typeface="Droid Arabic Kufi"/>
                <a:sym typeface="Droid Arabic Kufi"/>
                <a:rtl/>
              </a:rPr>
              <a:t> كيف تعرّفين خبرتك العملية؟ واذكر مثالاً على موهبة شخصية.</a:t>
            </a:r>
          </a:p>
        </p:txBody>
      </p:sp>
      <p:sp>
        <p:nvSpPr>
          <p:cNvPr id="8" name="TextBox 8"/>
          <p:cNvSpPr txBox="1"/>
          <p:nvPr/>
        </p:nvSpPr>
        <p:spPr>
          <a:xfrm>
            <a:off x="2359982" y="6334328"/>
            <a:ext cx="13656454" cy="413896"/>
          </a:xfrm>
          <a:prstGeom prst="rect">
            <a:avLst/>
          </a:prstGeom>
        </p:spPr>
        <p:txBody>
          <a:bodyPr lIns="0" tIns="0" rIns="0" bIns="0" rtlCol="0" anchor="t">
            <a:spAutoFit/>
          </a:bodyPr>
          <a:lstStyle/>
          <a:p>
            <a:pPr algn="r" rtl="1">
              <a:lnSpc>
                <a:spcPts val="3099"/>
              </a:lnSpc>
              <a:spcBef>
                <a:spcPct val="0"/>
              </a:spcBef>
            </a:pPr>
            <a:r>
              <a:rPr lang="ar-EG" sz="3009" b="1">
                <a:solidFill>
                  <a:srgbClr val="F11010"/>
                </a:solidFill>
                <a:latin typeface="Arabic DROID KUFI"/>
                <a:ea typeface="Droid Arabic Kufi Bold"/>
                <a:cs typeface="Droid Arabic Kufi Bold"/>
                <a:sym typeface="Droid Arabic Kufi Bold"/>
                <a:rtl/>
              </a:rPr>
              <a:t>السؤال الثالث</a:t>
            </a:r>
            <a:r>
              <a:rPr lang="ar-EG" sz="3009">
                <a:solidFill>
                  <a:srgbClr val="F11010"/>
                </a:solidFill>
                <a:latin typeface="Arabic DROID KUFI"/>
                <a:ea typeface="Droid Arabic Kufi"/>
                <a:cs typeface="Droid Arabic Kufi"/>
                <a:sym typeface="Droid Arabic Kufi"/>
                <a:rtl/>
              </a:rPr>
              <a:t>: </a:t>
            </a:r>
            <a:r>
              <a:rPr lang="ar-EG" sz="3009">
                <a:solidFill>
                  <a:srgbClr val="000000"/>
                </a:solidFill>
                <a:latin typeface="Arabic DROID KUFI"/>
                <a:ea typeface="Droid Arabic Kufi"/>
                <a:cs typeface="Droid Arabic Kufi"/>
                <a:sym typeface="Droid Arabic Kufi"/>
                <a:rtl/>
              </a:rPr>
              <a:t>هل حصلت على شهادة رسمية؟ ما تأثيرها على فرص التوظيف؟</a:t>
            </a:r>
          </a:p>
        </p:txBody>
      </p:sp>
      <p:sp>
        <p:nvSpPr>
          <p:cNvPr id="10" name="Freeform 5">
            <a:extLst>
              <a:ext uri="{FF2B5EF4-FFF2-40B4-BE49-F238E27FC236}">
                <a16:creationId xmlns:a16="http://schemas.microsoft.com/office/drawing/2014/main" id="{00E73801-E14A-36FB-0C1C-48EBA3CA2FCF}"/>
              </a:ext>
            </a:extLst>
          </p:cNvPr>
          <p:cNvSpPr/>
          <p:nvPr/>
        </p:nvSpPr>
        <p:spPr>
          <a:xfrm>
            <a:off x="13754100" y="0"/>
            <a:ext cx="4533900" cy="5928360"/>
          </a:xfrm>
          <a:custGeom>
            <a:avLst/>
            <a:gdLst/>
            <a:ahLst/>
            <a:cxnLst/>
            <a:rect l="l" t="t" r="r" b="b"/>
            <a:pathLst>
              <a:path w="4533900" h="5928360">
                <a:moveTo>
                  <a:pt x="0" y="0"/>
                </a:moveTo>
                <a:lnTo>
                  <a:pt x="4533900" y="0"/>
                </a:lnTo>
                <a:lnTo>
                  <a:pt x="4533900" y="5928360"/>
                </a:lnTo>
                <a:lnTo>
                  <a:pt x="0" y="5928360"/>
                </a:lnTo>
                <a:close/>
              </a:path>
            </a:pathLst>
          </a:custGeom>
          <a:blipFill>
            <a:blip r:embed="rId3"/>
            <a:stretch>
              <a:fillRect/>
            </a:stretch>
          </a:blip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141568" y="2860204"/>
            <a:ext cx="13280529" cy="1956946"/>
          </a:xfrm>
          <a:prstGeom prst="rect">
            <a:avLst/>
          </a:prstGeom>
        </p:spPr>
        <p:txBody>
          <a:bodyPr lIns="0" tIns="0" rIns="0" bIns="0" rtlCol="0" anchor="t">
            <a:spAutoFit/>
          </a:bodyPr>
          <a:lstStyle/>
          <a:p>
            <a:pPr algn="r" rtl="1">
              <a:lnSpc>
                <a:spcPts val="5152"/>
              </a:lnSpc>
              <a:spcBef>
                <a:spcPct val="0"/>
              </a:spcBef>
            </a:pPr>
            <a:r>
              <a:rPr lang="ar-EG" sz="3200" b="1">
                <a:solidFill>
                  <a:srgbClr val="F11010"/>
                </a:solidFill>
                <a:latin typeface="Arabic DROID KUFI"/>
                <a:ea typeface="Droid Arabic Kufi Bold"/>
                <a:cs typeface="Droid Arabic Kufi Bold"/>
                <a:sym typeface="Droid Arabic Kufi Bold"/>
                <a:rtl/>
              </a:rPr>
              <a:t>الإجابة النموذجية: للسؤال الأول</a:t>
            </a:r>
            <a:r>
              <a:rPr lang="ar-EG" sz="3200">
                <a:solidFill>
                  <a:srgbClr val="000000"/>
                </a:solidFill>
                <a:latin typeface="Arabic DROID KUFI"/>
                <a:ea typeface="Droid Arabic Kufi"/>
                <a:cs typeface="Droid Arabic Kufi"/>
                <a:sym typeface="Droid Arabic Kufi"/>
                <a:rtl/>
              </a:rPr>
              <a:t>: المهارة: ما تعلمتيه وطورتيه بالممارسة</a:t>
            </a:r>
          </a:p>
          <a:p>
            <a:pPr algn="r" rtl="1">
              <a:lnSpc>
                <a:spcPts val="5152"/>
              </a:lnSpc>
              <a:spcBef>
                <a:spcPct val="0"/>
              </a:spcBef>
            </a:pPr>
            <a:r>
              <a:rPr lang="ar-EG" sz="3200">
                <a:solidFill>
                  <a:srgbClr val="000000"/>
                </a:solidFill>
                <a:latin typeface="Arabic DROID KUFI"/>
                <a:ea typeface="Droid Arabic Kufi"/>
                <a:cs typeface="Droid Arabic Kufi"/>
                <a:sym typeface="Droid Arabic Kufi"/>
                <a:rtl/>
              </a:rPr>
              <a:t> (مثل: استخدام برامج الحاسوب). القدرة: استعداد فطري أو مكتسبة</a:t>
            </a:r>
          </a:p>
          <a:p>
            <a:pPr algn="r" rtl="1">
              <a:lnSpc>
                <a:spcPts val="5152"/>
              </a:lnSpc>
              <a:spcBef>
                <a:spcPct val="0"/>
              </a:spcBef>
            </a:pPr>
            <a:r>
              <a:rPr lang="ar-EG" sz="3200">
                <a:solidFill>
                  <a:srgbClr val="000000"/>
                </a:solidFill>
                <a:latin typeface="Arabic DROID KUFI"/>
                <a:ea typeface="Droid Arabic Kufi"/>
                <a:cs typeface="Droid Arabic Kufi"/>
                <a:sym typeface="Droid Arabic Kufi"/>
                <a:rtl/>
              </a:rPr>
              <a:t> (مثل: التفكير التحليلي). المهارة مكتسبةبالتدريب، والقدرة قد تكون فطرية.</a:t>
            </a:r>
          </a:p>
        </p:txBody>
      </p:sp>
      <p:sp>
        <p:nvSpPr>
          <p:cNvPr id="3" name="TextBox 3"/>
          <p:cNvSpPr txBox="1"/>
          <p:nvPr/>
        </p:nvSpPr>
        <p:spPr>
          <a:xfrm>
            <a:off x="422712" y="5602022"/>
            <a:ext cx="16358443" cy="1956946"/>
          </a:xfrm>
          <a:prstGeom prst="rect">
            <a:avLst/>
          </a:prstGeom>
        </p:spPr>
        <p:txBody>
          <a:bodyPr lIns="0" tIns="0" rIns="0" bIns="0" rtlCol="0" anchor="t">
            <a:spAutoFit/>
          </a:bodyPr>
          <a:lstStyle/>
          <a:p>
            <a:pPr algn="r" rtl="1">
              <a:lnSpc>
                <a:spcPts val="5152"/>
              </a:lnSpc>
              <a:spcBef>
                <a:spcPct val="0"/>
              </a:spcBef>
            </a:pPr>
            <a:r>
              <a:rPr lang="ar-EG" sz="3200" b="1">
                <a:solidFill>
                  <a:srgbClr val="F11010"/>
                </a:solidFill>
                <a:latin typeface="Arabic DROID KUFI"/>
                <a:ea typeface="Droid Arabic Kufi Bold"/>
                <a:cs typeface="Droid Arabic Kufi Bold"/>
                <a:sym typeface="Droid Arabic Kufi Bold"/>
                <a:rtl/>
              </a:rPr>
              <a:t>الإجابة النموذجية للسؤال الثاني</a:t>
            </a:r>
            <a:r>
              <a:rPr lang="ar-EG" sz="3200">
                <a:solidFill>
                  <a:srgbClr val="000000"/>
                </a:solidFill>
                <a:latin typeface="Arabic DROID KUFI"/>
                <a:ea typeface="Droid Arabic Kufi"/>
                <a:cs typeface="Droid Arabic Kufi"/>
                <a:sym typeface="Droid Arabic Kufi"/>
                <a:rtl/>
              </a:rPr>
              <a:t>: الخبرة: ما اكتسبته من تطبيق عملي في وظيفة أو تطوع</a:t>
            </a:r>
          </a:p>
          <a:p>
            <a:pPr algn="r" rtl="1">
              <a:lnSpc>
                <a:spcPts val="5152"/>
              </a:lnSpc>
              <a:spcBef>
                <a:spcPct val="0"/>
              </a:spcBef>
            </a:pPr>
            <a:r>
              <a:rPr lang="ar-EG" sz="3200">
                <a:solidFill>
                  <a:srgbClr val="000000"/>
                </a:solidFill>
                <a:latin typeface="Arabic DROID KUFI"/>
                <a:ea typeface="Droid Arabic Kufi"/>
                <a:cs typeface="Droid Arabic Kufi"/>
                <a:sym typeface="Droid Arabic Kufi"/>
                <a:rtl/>
              </a:rPr>
              <a:t> أو تدريب. ومن أمثلة المواهب: الخطابة، والرسم، والقيادة الطبيعية. الخبرة تختلف عن </a:t>
            </a:r>
          </a:p>
          <a:p>
            <a:pPr algn="r" rtl="1">
              <a:lnSpc>
                <a:spcPts val="5152"/>
              </a:lnSpc>
              <a:spcBef>
                <a:spcPct val="0"/>
              </a:spcBef>
            </a:pPr>
            <a:r>
              <a:rPr lang="ar-EG" sz="3200">
                <a:solidFill>
                  <a:srgbClr val="000000"/>
                </a:solidFill>
                <a:latin typeface="Arabic DROID KUFI"/>
                <a:ea typeface="Droid Arabic Kufi"/>
                <a:cs typeface="Droid Arabic Kufi"/>
                <a:sym typeface="Droid Arabic Kufi"/>
                <a:rtl/>
              </a:rPr>
              <a:t>المعرفة النظرية بالتطبيق الفعلي.</a:t>
            </a:r>
          </a:p>
        </p:txBody>
      </p:sp>
      <p:sp>
        <p:nvSpPr>
          <p:cNvPr id="4" name="TextBox 4"/>
          <p:cNvSpPr txBox="1"/>
          <p:nvPr/>
        </p:nvSpPr>
        <p:spPr>
          <a:xfrm>
            <a:off x="274320" y="7959522"/>
            <a:ext cx="16506835" cy="1290097"/>
          </a:xfrm>
          <a:prstGeom prst="rect">
            <a:avLst/>
          </a:prstGeom>
        </p:spPr>
        <p:txBody>
          <a:bodyPr lIns="0" tIns="0" rIns="0" bIns="0" rtlCol="0" anchor="t">
            <a:spAutoFit/>
          </a:bodyPr>
          <a:lstStyle/>
          <a:p>
            <a:pPr algn="r" rtl="1">
              <a:lnSpc>
                <a:spcPts val="5152"/>
              </a:lnSpc>
              <a:spcBef>
                <a:spcPct val="0"/>
              </a:spcBef>
            </a:pPr>
            <a:r>
              <a:rPr lang="ar-EG" sz="3200" b="1" dirty="0">
                <a:solidFill>
                  <a:srgbClr val="F11010"/>
                </a:solidFill>
                <a:latin typeface="Arabic DROID KUFI"/>
                <a:ea typeface="Droid Arabic Kufi Bold"/>
                <a:cs typeface="Droid Arabic Kufi Bold"/>
                <a:sym typeface="Droid Arabic Kufi Bold"/>
                <a:rtl/>
              </a:rPr>
              <a:t>الإجابة النموذجية للسؤال</a:t>
            </a:r>
            <a:r>
              <a:rPr lang="ar-EG" sz="3200" b="1" dirty="0">
                <a:solidFill>
                  <a:srgbClr val="000000"/>
                </a:solidFill>
                <a:latin typeface="Arabic DROID KUFI"/>
                <a:ea typeface="Droid Arabic Kufi Bold"/>
                <a:cs typeface="Droid Arabic Kufi Bold"/>
                <a:sym typeface="Droid Arabic Kufi Bold"/>
                <a:rtl/>
              </a:rPr>
              <a:t> </a:t>
            </a:r>
            <a:r>
              <a:rPr lang="ar-EG" sz="3200" b="1" dirty="0">
                <a:solidFill>
                  <a:srgbClr val="F11010"/>
                </a:solidFill>
                <a:latin typeface="Arabic DROID KUFI"/>
                <a:ea typeface="Droid Arabic Kufi Bold"/>
                <a:cs typeface="Droid Arabic Kufi Bold"/>
                <a:sym typeface="Droid Arabic Kufi Bold"/>
                <a:rtl/>
              </a:rPr>
              <a:t>الثالث</a:t>
            </a:r>
            <a:r>
              <a:rPr lang="ar-EG" sz="3200" dirty="0">
                <a:solidFill>
                  <a:srgbClr val="000000"/>
                </a:solidFill>
                <a:latin typeface="Arabic DROID KUFI"/>
                <a:ea typeface="Droid Arabic Kufi"/>
                <a:cs typeface="Droid Arabic Kufi"/>
                <a:sym typeface="Droid Arabic Kufi"/>
                <a:rtl/>
              </a:rPr>
              <a:t>: الشهادات تُثبت إتقانك لمهارة أو مجال وتزيد مصداقيتك أمام أصحاب العمل. فهي تفتح أبواباً وظيفية وترفع قيمتك التنافسية في سوق العمل.</a:t>
            </a:r>
          </a:p>
        </p:txBody>
      </p:sp>
      <p:sp>
        <p:nvSpPr>
          <p:cNvPr id="5" name="Freeform 5"/>
          <p:cNvSpPr/>
          <p:nvPr/>
        </p:nvSpPr>
        <p:spPr>
          <a:xfrm>
            <a:off x="13754100" y="0"/>
            <a:ext cx="4533900" cy="5928360"/>
          </a:xfrm>
          <a:custGeom>
            <a:avLst/>
            <a:gdLst/>
            <a:ahLst/>
            <a:cxnLst/>
            <a:rect l="l" t="t" r="r" b="b"/>
            <a:pathLst>
              <a:path w="4533900" h="5928360">
                <a:moveTo>
                  <a:pt x="0" y="0"/>
                </a:moveTo>
                <a:lnTo>
                  <a:pt x="4533900" y="0"/>
                </a:lnTo>
                <a:lnTo>
                  <a:pt x="4533900" y="5928360"/>
                </a:lnTo>
                <a:lnTo>
                  <a:pt x="0" y="5928360"/>
                </a:lnTo>
                <a:close/>
              </a:path>
            </a:pathLst>
          </a:custGeom>
          <a:blipFill>
            <a:blip r:embed="rId2"/>
            <a:stretch>
              <a:fillRect/>
            </a:stretch>
          </a:blipFill>
        </p:spPr>
        <p:txBody>
          <a:bodyPr/>
          <a:lstStyle/>
          <a:p>
            <a:endParaRPr lang="en-US"/>
          </a:p>
        </p:txBody>
      </p:sp>
      <p:sp>
        <p:nvSpPr>
          <p:cNvPr id="6" name="TextBox 6"/>
          <p:cNvSpPr txBox="1"/>
          <p:nvPr/>
        </p:nvSpPr>
        <p:spPr>
          <a:xfrm>
            <a:off x="274320" y="1170436"/>
            <a:ext cx="11658476" cy="692497"/>
          </a:xfrm>
          <a:prstGeom prst="rect">
            <a:avLst/>
          </a:prstGeom>
        </p:spPr>
        <p:txBody>
          <a:bodyPr lIns="0" tIns="0" rIns="0" bIns="0" rtlCol="0" anchor="t">
            <a:spAutoFit/>
          </a:bodyPr>
          <a:lstStyle/>
          <a:p>
            <a:pPr marL="0" lvl="0" indent="0" algn="r" rtl="1">
              <a:lnSpc>
                <a:spcPts val="5150"/>
              </a:lnSpc>
            </a:pPr>
            <a:r>
              <a:rPr lang="ar-EG" sz="5000" b="1">
                <a:solidFill>
                  <a:srgbClr val="3361AE"/>
                </a:solidFill>
                <a:latin typeface="Arabic DROID KUFI"/>
                <a:ea typeface="Droid Arabic Kufi Bold"/>
                <a:cs typeface="Droid Arabic Kufi Bold"/>
                <a:sym typeface="Droid Arabic Kufi Bold"/>
                <a:rtl/>
              </a:rPr>
              <a:t>الإجابات النموذجية للاختبار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33075">
            <a:off x="521845" y="8287609"/>
            <a:ext cx="1320764" cy="1751286"/>
          </a:xfrm>
          <a:custGeom>
            <a:avLst/>
            <a:gdLst/>
            <a:ahLst/>
            <a:cxnLst/>
            <a:rect l="l" t="t" r="r" b="b"/>
            <a:pathLst>
              <a:path w="1320764" h="1751286">
                <a:moveTo>
                  <a:pt x="0" y="0"/>
                </a:moveTo>
                <a:lnTo>
                  <a:pt x="1320764" y="0"/>
                </a:lnTo>
                <a:lnTo>
                  <a:pt x="1320764" y="1751285"/>
                </a:lnTo>
                <a:lnTo>
                  <a:pt x="0" y="1751285"/>
                </a:lnTo>
                <a:lnTo>
                  <a:pt x="0" y="0"/>
                </a:lnTo>
                <a:close/>
              </a:path>
            </a:pathLst>
          </a:custGeom>
          <a:blipFill>
            <a:blip r:embed="rId2"/>
            <a:stretch>
              <a:fillRect t="-8557" b="-8557"/>
            </a:stretch>
          </a:blipFill>
        </p:spPr>
        <p:txBody>
          <a:bodyPr/>
          <a:lstStyle/>
          <a:p>
            <a:endParaRPr lang="en-US">
              <a:latin typeface="Arabic DROID KUFI"/>
            </a:endParaRPr>
          </a:p>
        </p:txBody>
      </p:sp>
      <p:sp>
        <p:nvSpPr>
          <p:cNvPr id="3" name="TextBox 3"/>
          <p:cNvSpPr txBox="1"/>
          <p:nvPr/>
        </p:nvSpPr>
        <p:spPr>
          <a:xfrm>
            <a:off x="274320" y="950852"/>
            <a:ext cx="16006548" cy="961802"/>
          </a:xfrm>
          <a:prstGeom prst="rect">
            <a:avLst/>
          </a:prstGeom>
        </p:spPr>
        <p:txBody>
          <a:bodyPr lIns="0" tIns="0" rIns="0" bIns="0" rtlCol="0" anchor="t">
            <a:spAutoFit/>
          </a:bodyPr>
          <a:lstStyle/>
          <a:p>
            <a:pPr marL="0" lvl="0" indent="0" algn="ctr" rtl="1">
              <a:lnSpc>
                <a:spcPts val="7500"/>
              </a:lnSpc>
            </a:pPr>
            <a:r>
              <a:rPr lang="ar-EG" sz="5000" b="1">
                <a:solidFill>
                  <a:srgbClr val="3361AE"/>
                </a:solidFill>
                <a:latin typeface="Arabic DROID KUFI"/>
                <a:ea typeface="Droid Arabic Kufi Bold"/>
                <a:cs typeface="Droid Arabic Kufi Bold"/>
                <a:sym typeface="Droid Arabic Kufi Bold"/>
                <a:rtl/>
              </a:rPr>
              <a:t>لماذا يبدأ البحث عن العمل بفهم الذات؟</a:t>
            </a:r>
          </a:p>
        </p:txBody>
      </p:sp>
      <p:sp>
        <p:nvSpPr>
          <p:cNvPr id="4" name="TextBox 4"/>
          <p:cNvSpPr txBox="1"/>
          <p:nvPr/>
        </p:nvSpPr>
        <p:spPr>
          <a:xfrm>
            <a:off x="1550025" y="2841597"/>
            <a:ext cx="13455137" cy="1815882"/>
          </a:xfrm>
          <a:prstGeom prst="rect">
            <a:avLst/>
          </a:prstGeom>
        </p:spPr>
        <p:txBody>
          <a:bodyPr lIns="0" tIns="0" rIns="0" bIns="0" rtlCol="0" anchor="t">
            <a:spAutoFit/>
          </a:bodyPr>
          <a:lstStyle/>
          <a:p>
            <a:pPr marL="0" lvl="0" indent="0" algn="just" rtl="1">
              <a:lnSpc>
                <a:spcPts val="4800"/>
              </a:lnSpc>
            </a:pPr>
            <a:r>
              <a:rPr lang="ar-EG" sz="3200">
                <a:solidFill>
                  <a:srgbClr val="000000"/>
                </a:solidFill>
                <a:latin typeface="Arabic DROID KUFI"/>
                <a:ea typeface="Droid Arabic Kufi"/>
                <a:cs typeface="Droid Arabic Kufi"/>
                <a:sym typeface="Droid Arabic Kufi"/>
                <a:rtl/>
              </a:rPr>
              <a:t>تساعدك معرفة الذات على تحديد المجال المناسب لك، فعندما تعرف مهاراتك واهتماماتك ورغباتك الحقيقية، تستطيع توجيه جهودك نحو الفرص التي تناسبك فعلاً. كما تبني ثقة أكبر بنفسك عند التقديم على الوظائف وفي المقابلات، مما يجعل انطباعك أقوى وأكثر إقناعاً أمام أصحاب العمل.</a:t>
            </a:r>
          </a:p>
        </p:txBody>
      </p:sp>
      <p:sp>
        <p:nvSpPr>
          <p:cNvPr id="5" name="TextBox 5"/>
          <p:cNvSpPr txBox="1"/>
          <p:nvPr/>
        </p:nvSpPr>
        <p:spPr>
          <a:xfrm>
            <a:off x="2332711" y="6020346"/>
            <a:ext cx="12574362" cy="2431435"/>
          </a:xfrm>
          <a:prstGeom prst="rect">
            <a:avLst/>
          </a:prstGeom>
        </p:spPr>
        <p:txBody>
          <a:bodyPr lIns="0" tIns="0" rIns="0" bIns="0" rtlCol="0" anchor="t">
            <a:spAutoFit/>
          </a:bodyPr>
          <a:lstStyle/>
          <a:p>
            <a:pPr marL="0" lvl="0" indent="0" algn="just" rtl="1">
              <a:lnSpc>
                <a:spcPts val="4800"/>
              </a:lnSpc>
            </a:pPr>
            <a:r>
              <a:rPr lang="ar-EG" sz="3200">
                <a:solidFill>
                  <a:srgbClr val="000000"/>
                </a:solidFill>
                <a:latin typeface="Arabic DROID KUFI"/>
                <a:ea typeface="Droid Arabic Kufi"/>
                <a:cs typeface="Droid Arabic Kufi"/>
                <a:sym typeface="Droid Arabic Kufi"/>
                <a:rtl/>
              </a:rPr>
              <a:t>تمكّنك معرفة ذاتك من تسويق نفسك بوضوح ودقة، فتعرفين كيف تعرضين مهاراتك وخبراتك بأسلوب يلفت الانتباه. مثال واقعي: شاب كان يتقدم لوظائف عشوائية دون نجاح، فلما توقف وفكّر في مهاراته ورغباته الحقيقية، اكتشف شغفه بخدمة العملاء، فتقدّم لوظيفة في هذا المجال وحصل عليها بسرعة وتفوّق فيها.</a:t>
            </a:r>
          </a:p>
        </p:txBody>
      </p:sp>
      <p:sp>
        <p:nvSpPr>
          <p:cNvPr id="6" name="Freeform 6"/>
          <p:cNvSpPr/>
          <p:nvPr/>
        </p:nvSpPr>
        <p:spPr>
          <a:xfrm>
            <a:off x="16268700" y="0"/>
            <a:ext cx="2019300" cy="10287000"/>
          </a:xfrm>
          <a:custGeom>
            <a:avLst/>
            <a:gdLst/>
            <a:ahLst/>
            <a:cxnLst/>
            <a:rect l="l" t="t" r="r" b="b"/>
            <a:pathLst>
              <a:path w="2019300" h="10287000">
                <a:moveTo>
                  <a:pt x="0" y="0"/>
                </a:moveTo>
                <a:lnTo>
                  <a:pt x="2019300" y="0"/>
                </a:lnTo>
                <a:lnTo>
                  <a:pt x="2019300" y="10287000"/>
                </a:lnTo>
                <a:lnTo>
                  <a:pt x="0" y="10287000"/>
                </a:lnTo>
                <a:close/>
              </a:path>
            </a:pathLst>
          </a:custGeom>
          <a:blipFill>
            <a:blip r:embed="rId3"/>
            <a:stretch>
              <a:fillRect/>
            </a:stretch>
          </a:blipFill>
        </p:spPr>
        <p:txBody>
          <a:bodyPr/>
          <a:lstStyle/>
          <a:p>
            <a:endParaRPr lang="en-US"/>
          </a:p>
        </p:txBody>
      </p:sp>
      <p:sp>
        <p:nvSpPr>
          <p:cNvPr id="7" name="Freeform 7"/>
          <p:cNvSpPr/>
          <p:nvPr/>
        </p:nvSpPr>
        <p:spPr>
          <a:xfrm rot="-10800000">
            <a:off x="15175056" y="5916179"/>
            <a:ext cx="938686" cy="927834"/>
          </a:xfrm>
          <a:custGeom>
            <a:avLst/>
            <a:gdLst/>
            <a:ahLst/>
            <a:cxnLst/>
            <a:rect l="l" t="t" r="r" b="b"/>
            <a:pathLst>
              <a:path w="938686" h="927834">
                <a:moveTo>
                  <a:pt x="0" y="0"/>
                </a:moveTo>
                <a:lnTo>
                  <a:pt x="938685" y="0"/>
                </a:lnTo>
                <a:lnTo>
                  <a:pt x="938685" y="927834"/>
                </a:lnTo>
                <a:lnTo>
                  <a:pt x="0" y="927834"/>
                </a:lnTo>
                <a:lnTo>
                  <a:pt x="0" y="0"/>
                </a:lnTo>
                <a:close/>
              </a:path>
            </a:pathLst>
          </a:custGeom>
          <a:blipFill>
            <a:blip r:embed="rId4"/>
            <a:stretch>
              <a:fillRect/>
            </a:stretch>
          </a:blipFill>
        </p:spPr>
        <p:txBody>
          <a:bodyPr/>
          <a:lstStyle/>
          <a:p>
            <a:endParaRPr lang="en-US">
              <a:latin typeface="Arabic DROID KUFI"/>
            </a:endParaRPr>
          </a:p>
        </p:txBody>
      </p:sp>
      <p:sp>
        <p:nvSpPr>
          <p:cNvPr id="8" name="Freeform 8"/>
          <p:cNvSpPr/>
          <p:nvPr/>
        </p:nvSpPr>
        <p:spPr>
          <a:xfrm rot="-10800000">
            <a:off x="15175056" y="2732026"/>
            <a:ext cx="938686" cy="927834"/>
          </a:xfrm>
          <a:custGeom>
            <a:avLst/>
            <a:gdLst/>
            <a:ahLst/>
            <a:cxnLst/>
            <a:rect l="l" t="t" r="r" b="b"/>
            <a:pathLst>
              <a:path w="938686" h="927834">
                <a:moveTo>
                  <a:pt x="0" y="0"/>
                </a:moveTo>
                <a:lnTo>
                  <a:pt x="938685" y="0"/>
                </a:lnTo>
                <a:lnTo>
                  <a:pt x="938685" y="927834"/>
                </a:lnTo>
                <a:lnTo>
                  <a:pt x="0" y="927834"/>
                </a:lnTo>
                <a:lnTo>
                  <a:pt x="0" y="0"/>
                </a:lnTo>
                <a:close/>
              </a:path>
            </a:pathLst>
          </a:custGeom>
          <a:blipFill>
            <a:blip r:embed="rId4"/>
            <a:stretch>
              <a:fillRect/>
            </a:stretch>
          </a:blipFill>
        </p:spPr>
        <p:txBody>
          <a:bodyPr/>
          <a:lstStyle/>
          <a:p>
            <a:endParaRPr lang="en-US">
              <a:latin typeface="Arabic DROID KUF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573000" y="0"/>
            <a:ext cx="5715000" cy="2956560"/>
          </a:xfrm>
          <a:custGeom>
            <a:avLst/>
            <a:gdLst/>
            <a:ahLst/>
            <a:cxnLst/>
            <a:rect l="l" t="t" r="r" b="b"/>
            <a:pathLst>
              <a:path w="5715000" h="2956560">
                <a:moveTo>
                  <a:pt x="0" y="0"/>
                </a:moveTo>
                <a:lnTo>
                  <a:pt x="5715000" y="0"/>
                </a:lnTo>
                <a:lnTo>
                  <a:pt x="5715000" y="2956560"/>
                </a:lnTo>
                <a:lnTo>
                  <a:pt x="0" y="2956560"/>
                </a:lnTo>
                <a:close/>
              </a:path>
            </a:pathLst>
          </a:custGeom>
          <a:blipFill>
            <a:blip r:embed="rId2"/>
            <a:stretch>
              <a:fillRect/>
            </a:stretch>
          </a:blipFill>
        </p:spPr>
        <p:txBody>
          <a:bodyPr/>
          <a:lstStyle/>
          <a:p>
            <a:endParaRPr lang="en-US"/>
          </a:p>
        </p:txBody>
      </p:sp>
      <p:sp>
        <p:nvSpPr>
          <p:cNvPr id="3" name="TextBox 3"/>
          <p:cNvSpPr txBox="1"/>
          <p:nvPr/>
        </p:nvSpPr>
        <p:spPr>
          <a:xfrm>
            <a:off x="2117130" y="1917653"/>
            <a:ext cx="12953751" cy="692497"/>
          </a:xfrm>
          <a:prstGeom prst="rect">
            <a:avLst/>
          </a:prstGeom>
        </p:spPr>
        <p:txBody>
          <a:bodyPr lIns="0" tIns="0" rIns="0" bIns="0" rtlCol="0" anchor="t">
            <a:spAutoFit/>
          </a:bodyPr>
          <a:lstStyle/>
          <a:p>
            <a:pPr marL="0" lvl="0" indent="0" algn="ctr" rtl="1">
              <a:lnSpc>
                <a:spcPts val="5150"/>
              </a:lnSpc>
            </a:pPr>
            <a:r>
              <a:rPr lang="ar-EG" sz="5000" b="1">
                <a:solidFill>
                  <a:srgbClr val="3361AE"/>
                </a:solidFill>
                <a:latin typeface="Arabic DROID KUFI"/>
                <a:ea typeface="Droid Arabic Kufi Bold"/>
                <a:cs typeface="Droid Arabic Kufi Bold"/>
                <a:sym typeface="Droid Arabic Kufi Bold"/>
                <a:rtl/>
              </a:rPr>
              <a:t>تعريف الهوية المهنية، وكيفية بناؤها</a:t>
            </a:r>
          </a:p>
        </p:txBody>
      </p:sp>
      <p:sp>
        <p:nvSpPr>
          <p:cNvPr id="4" name="TextBox 4"/>
          <p:cNvSpPr txBox="1"/>
          <p:nvPr/>
        </p:nvSpPr>
        <p:spPr>
          <a:xfrm>
            <a:off x="274320" y="3503907"/>
            <a:ext cx="17626167" cy="608965"/>
          </a:xfrm>
          <a:prstGeom prst="rect">
            <a:avLst/>
          </a:prstGeom>
        </p:spPr>
        <p:txBody>
          <a:bodyPr lIns="0" tIns="0" rIns="0" bIns="0" rtlCol="0" anchor="t">
            <a:spAutoFit/>
          </a:bodyPr>
          <a:lstStyle/>
          <a:p>
            <a:pPr algn="r" rtl="1">
              <a:lnSpc>
                <a:spcPts val="5120"/>
              </a:lnSpc>
              <a:spcBef>
                <a:spcPct val="0"/>
              </a:spcBef>
            </a:pPr>
            <a:r>
              <a:rPr lang="ar-EG" sz="3200" b="1">
                <a:solidFill>
                  <a:srgbClr val="000000"/>
                </a:solidFill>
                <a:latin typeface="Arabic DROID KUFI"/>
                <a:ea typeface="Droid Arabic Kufi Bold"/>
                <a:cs typeface="Droid Arabic Kufi Bold"/>
                <a:sym typeface="Droid Arabic Kufi Bold"/>
                <a:rtl/>
              </a:rPr>
              <a:t>الهوية المهنية هي</a:t>
            </a:r>
            <a:r>
              <a:rPr lang="ar-EG" sz="3200">
                <a:solidFill>
                  <a:srgbClr val="000000"/>
                </a:solidFill>
                <a:latin typeface="Arabic DROID KUFI"/>
                <a:ea typeface="Droid Arabic Kufi"/>
                <a:cs typeface="Droid Arabic Kufi"/>
                <a:sym typeface="Droid Arabic Kufi"/>
                <a:rtl/>
              </a:rPr>
              <a:t>  صورة واضحة عنك كمحترف، تشمل مهارات وخبراتك وشخصيتك في بيئة العمل.</a:t>
            </a:r>
          </a:p>
        </p:txBody>
      </p:sp>
      <p:grpSp>
        <p:nvGrpSpPr>
          <p:cNvPr id="5" name="Group 5"/>
          <p:cNvGrpSpPr/>
          <p:nvPr/>
        </p:nvGrpSpPr>
        <p:grpSpPr>
          <a:xfrm>
            <a:off x="2398417" y="5141572"/>
            <a:ext cx="15502071" cy="3667456"/>
            <a:chOff x="0" y="0"/>
            <a:chExt cx="20669428" cy="4889941"/>
          </a:xfrm>
        </p:grpSpPr>
        <p:sp>
          <p:nvSpPr>
            <p:cNvPr id="6" name="Freeform 6"/>
            <p:cNvSpPr/>
            <p:nvPr/>
          </p:nvSpPr>
          <p:spPr>
            <a:xfrm>
              <a:off x="18496676" y="941716"/>
              <a:ext cx="2172752" cy="1803384"/>
            </a:xfrm>
            <a:custGeom>
              <a:avLst/>
              <a:gdLst/>
              <a:ahLst/>
              <a:cxnLst/>
              <a:rect l="l" t="t" r="r" b="b"/>
              <a:pathLst>
                <a:path w="2172752" h="1803384">
                  <a:moveTo>
                    <a:pt x="0" y="0"/>
                  </a:moveTo>
                  <a:lnTo>
                    <a:pt x="2172752" y="0"/>
                  </a:lnTo>
                  <a:lnTo>
                    <a:pt x="2172752" y="1803384"/>
                  </a:lnTo>
                  <a:lnTo>
                    <a:pt x="0" y="180338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Arabic DROID KUFI"/>
              </a:endParaRPr>
            </a:p>
          </p:txBody>
        </p:sp>
        <p:sp>
          <p:nvSpPr>
            <p:cNvPr id="7" name="TextBox 7"/>
            <p:cNvSpPr txBox="1"/>
            <p:nvPr/>
          </p:nvSpPr>
          <p:spPr>
            <a:xfrm>
              <a:off x="13726020" y="47625"/>
              <a:ext cx="6565328" cy="552634"/>
            </a:xfrm>
            <a:prstGeom prst="rect">
              <a:avLst/>
            </a:prstGeom>
          </p:spPr>
          <p:txBody>
            <a:bodyPr lIns="0" tIns="0" rIns="0" bIns="0" rtlCol="0" anchor="t">
              <a:spAutoFit/>
            </a:bodyPr>
            <a:lstStyle/>
            <a:p>
              <a:pPr algn="ctr" rtl="1">
                <a:lnSpc>
                  <a:spcPts val="3099"/>
                </a:lnSpc>
                <a:spcBef>
                  <a:spcPct val="0"/>
                </a:spcBef>
              </a:pPr>
              <a:r>
                <a:rPr lang="ar-EG" sz="3009" b="1">
                  <a:solidFill>
                    <a:srgbClr val="000000"/>
                  </a:solidFill>
                  <a:latin typeface="Arabic DROID KUFI"/>
                  <a:ea typeface="Droid Arabic Kufi Bold"/>
                  <a:cs typeface="Droid Arabic Kufi Bold"/>
                  <a:sym typeface="Droid Arabic Kufi Bold"/>
                  <a:rtl/>
                </a:rPr>
                <a:t>كيفية بناء هويتك المهنية:</a:t>
              </a:r>
            </a:p>
          </p:txBody>
        </p:sp>
        <p:sp>
          <p:nvSpPr>
            <p:cNvPr id="8" name="TextBox 8"/>
            <p:cNvSpPr txBox="1"/>
            <p:nvPr/>
          </p:nvSpPr>
          <p:spPr>
            <a:xfrm>
              <a:off x="11069137" y="1598623"/>
              <a:ext cx="7111796" cy="552634"/>
            </a:xfrm>
            <a:prstGeom prst="rect">
              <a:avLst/>
            </a:prstGeom>
          </p:spPr>
          <p:txBody>
            <a:bodyPr lIns="0" tIns="0" rIns="0" bIns="0" rtlCol="0" anchor="t">
              <a:spAutoFit/>
            </a:bodyPr>
            <a:lstStyle/>
            <a:p>
              <a:pPr algn="ctr" rtl="1">
                <a:lnSpc>
                  <a:spcPts val="3099"/>
                </a:lnSpc>
                <a:spcBef>
                  <a:spcPct val="0"/>
                </a:spcBef>
              </a:pPr>
              <a:r>
                <a:rPr lang="ar-EG" sz="3009">
                  <a:solidFill>
                    <a:srgbClr val="000000"/>
                  </a:solidFill>
                  <a:latin typeface="Arabic DROID KUFI"/>
                  <a:ea typeface="Droid Arabic Kufi"/>
                  <a:cs typeface="Droid Arabic Kufi"/>
                  <a:sym typeface="Droid Arabic Kufi"/>
                  <a:rtl/>
                </a:rPr>
                <a:t>حدّدي مهاراتكِ وقدراتكِ الفعلية.</a:t>
              </a:r>
            </a:p>
          </p:txBody>
        </p:sp>
        <p:sp>
          <p:nvSpPr>
            <p:cNvPr id="9" name="Freeform 9"/>
            <p:cNvSpPr/>
            <p:nvPr/>
          </p:nvSpPr>
          <p:spPr>
            <a:xfrm>
              <a:off x="8665313" y="949435"/>
              <a:ext cx="2172752" cy="1803384"/>
            </a:xfrm>
            <a:custGeom>
              <a:avLst/>
              <a:gdLst/>
              <a:ahLst/>
              <a:cxnLst/>
              <a:rect l="l" t="t" r="r" b="b"/>
              <a:pathLst>
                <a:path w="2172752" h="1803384">
                  <a:moveTo>
                    <a:pt x="0" y="0"/>
                  </a:moveTo>
                  <a:lnTo>
                    <a:pt x="2172751" y="0"/>
                  </a:lnTo>
                  <a:lnTo>
                    <a:pt x="2172751" y="1803384"/>
                  </a:lnTo>
                  <a:lnTo>
                    <a:pt x="0" y="180338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Arabic DROID KUFI"/>
              </a:endParaRPr>
            </a:p>
          </p:txBody>
        </p:sp>
        <p:sp>
          <p:nvSpPr>
            <p:cNvPr id="10" name="TextBox 10"/>
            <p:cNvSpPr txBox="1"/>
            <p:nvPr/>
          </p:nvSpPr>
          <p:spPr>
            <a:xfrm>
              <a:off x="0" y="1598623"/>
              <a:ext cx="8710172" cy="552634"/>
            </a:xfrm>
            <a:prstGeom prst="rect">
              <a:avLst/>
            </a:prstGeom>
          </p:spPr>
          <p:txBody>
            <a:bodyPr lIns="0" tIns="0" rIns="0" bIns="0" rtlCol="0" anchor="t">
              <a:spAutoFit/>
            </a:bodyPr>
            <a:lstStyle/>
            <a:p>
              <a:pPr algn="ctr">
                <a:lnSpc>
                  <a:spcPts val="3099"/>
                </a:lnSpc>
                <a:spcBef>
                  <a:spcPct val="0"/>
                </a:spcBef>
              </a:pPr>
              <a:r>
                <a:rPr lang="en-US" sz="3009">
                  <a:solidFill>
                    <a:srgbClr val="000000"/>
                  </a:solidFill>
                  <a:latin typeface="Arabic DROID KUFI"/>
                  <a:ea typeface="Droid Arabic Kufi"/>
                  <a:cs typeface="Droid Arabic Kufi"/>
                  <a:sym typeface="Droid Arabic Kufi"/>
                </a:rPr>
                <a:t>.</a:t>
              </a:r>
              <a:r>
                <a:rPr lang="ar-EG" sz="3009">
                  <a:solidFill>
                    <a:srgbClr val="000000"/>
                  </a:solidFill>
                  <a:latin typeface="Arabic DROID KUFI"/>
                  <a:ea typeface="Droid Arabic Kufi"/>
                  <a:cs typeface="Droid Arabic Kufi"/>
                  <a:sym typeface="Droid Arabic Kufi"/>
                  <a:rtl/>
                </a:rPr>
                <a:t>استعرضي خبراتكِ وإنجازاتكِ السابقة</a:t>
              </a:r>
            </a:p>
          </p:txBody>
        </p:sp>
        <p:sp>
          <p:nvSpPr>
            <p:cNvPr id="11" name="Freeform 11"/>
            <p:cNvSpPr/>
            <p:nvPr/>
          </p:nvSpPr>
          <p:spPr>
            <a:xfrm>
              <a:off x="18460233" y="3086557"/>
              <a:ext cx="2172752" cy="1803384"/>
            </a:xfrm>
            <a:custGeom>
              <a:avLst/>
              <a:gdLst/>
              <a:ahLst/>
              <a:cxnLst/>
              <a:rect l="l" t="t" r="r" b="b"/>
              <a:pathLst>
                <a:path w="2172752" h="1803384">
                  <a:moveTo>
                    <a:pt x="0" y="0"/>
                  </a:moveTo>
                  <a:lnTo>
                    <a:pt x="2172751" y="0"/>
                  </a:lnTo>
                  <a:lnTo>
                    <a:pt x="2172751" y="1803384"/>
                  </a:lnTo>
                  <a:lnTo>
                    <a:pt x="0" y="180338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Arabic DROID KUFI"/>
              </a:endParaRPr>
            </a:p>
          </p:txBody>
        </p:sp>
        <p:sp>
          <p:nvSpPr>
            <p:cNvPr id="12" name="TextBox 12"/>
            <p:cNvSpPr txBox="1"/>
            <p:nvPr/>
          </p:nvSpPr>
          <p:spPr>
            <a:xfrm>
              <a:off x="10838064" y="3735745"/>
              <a:ext cx="7658612" cy="552634"/>
            </a:xfrm>
            <a:prstGeom prst="rect">
              <a:avLst/>
            </a:prstGeom>
          </p:spPr>
          <p:txBody>
            <a:bodyPr lIns="0" tIns="0" rIns="0" bIns="0" rtlCol="0" anchor="t">
              <a:spAutoFit/>
            </a:bodyPr>
            <a:lstStyle/>
            <a:p>
              <a:pPr algn="ctr">
                <a:lnSpc>
                  <a:spcPts val="3099"/>
                </a:lnSpc>
                <a:spcBef>
                  <a:spcPct val="0"/>
                </a:spcBef>
              </a:pPr>
              <a:r>
                <a:rPr lang="en-US" sz="3009" dirty="0">
                  <a:solidFill>
                    <a:srgbClr val="000000"/>
                  </a:solidFill>
                  <a:latin typeface="Arabic DROID KUFI"/>
                  <a:ea typeface="Droid Arabic Kufi"/>
                  <a:cs typeface="Droid Arabic Kufi"/>
                  <a:sym typeface="Droid Arabic Kufi"/>
                </a:rPr>
                <a:t> .</a:t>
              </a:r>
              <a:r>
                <a:rPr lang="ar-EG" sz="3009" dirty="0">
                  <a:solidFill>
                    <a:srgbClr val="000000"/>
                  </a:solidFill>
                  <a:latin typeface="Arabic DROID KUFI"/>
                  <a:ea typeface="Droid Arabic Kufi"/>
                  <a:cs typeface="Droid Arabic Kufi"/>
                  <a:sym typeface="Droid Arabic Kufi"/>
                  <a:rtl/>
                </a:rPr>
                <a:t>عرّفي قيمكِ وأسلوبكِ في العمل</a:t>
              </a:r>
            </a:p>
          </p:txBody>
        </p:sp>
        <p:sp>
          <p:nvSpPr>
            <p:cNvPr id="13" name="TextBox 13"/>
            <p:cNvSpPr txBox="1"/>
            <p:nvPr/>
          </p:nvSpPr>
          <p:spPr>
            <a:xfrm>
              <a:off x="79896" y="3735745"/>
              <a:ext cx="8550379" cy="552634"/>
            </a:xfrm>
            <a:prstGeom prst="rect">
              <a:avLst/>
            </a:prstGeom>
          </p:spPr>
          <p:txBody>
            <a:bodyPr lIns="0" tIns="0" rIns="0" bIns="0" rtlCol="0" anchor="t">
              <a:spAutoFit/>
            </a:bodyPr>
            <a:lstStyle/>
            <a:p>
              <a:pPr algn="ctr" rtl="1">
                <a:lnSpc>
                  <a:spcPts val="3099"/>
                </a:lnSpc>
                <a:spcBef>
                  <a:spcPct val="0"/>
                </a:spcBef>
              </a:pPr>
              <a:r>
                <a:rPr lang="ar-EG" sz="3009">
                  <a:solidFill>
                    <a:srgbClr val="000000"/>
                  </a:solidFill>
                  <a:latin typeface="Arabic DROID KUFI"/>
                  <a:ea typeface="Droid Arabic Kufi"/>
                  <a:cs typeface="Droid Arabic Kufi"/>
                  <a:sym typeface="Droid Arabic Kufi"/>
                  <a:rtl/>
                </a:rPr>
                <a:t>اربطي شخصيتكِ بما تقدميه للمؤسسة.</a:t>
              </a:r>
            </a:p>
          </p:txBody>
        </p:sp>
        <p:sp>
          <p:nvSpPr>
            <p:cNvPr id="14" name="Freeform 14"/>
            <p:cNvSpPr/>
            <p:nvPr/>
          </p:nvSpPr>
          <p:spPr>
            <a:xfrm>
              <a:off x="8665313" y="3086557"/>
              <a:ext cx="2172752" cy="1803384"/>
            </a:xfrm>
            <a:custGeom>
              <a:avLst/>
              <a:gdLst/>
              <a:ahLst/>
              <a:cxnLst/>
              <a:rect l="l" t="t" r="r" b="b"/>
              <a:pathLst>
                <a:path w="2172752" h="1803384">
                  <a:moveTo>
                    <a:pt x="0" y="0"/>
                  </a:moveTo>
                  <a:lnTo>
                    <a:pt x="2172751" y="0"/>
                  </a:lnTo>
                  <a:lnTo>
                    <a:pt x="2172751" y="1803384"/>
                  </a:lnTo>
                  <a:lnTo>
                    <a:pt x="0" y="180338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Arabic DROID KUFI"/>
              </a:endParaRPr>
            </a:p>
          </p:txBody>
        </p:sp>
      </p:grpSp>
      <p:sp>
        <p:nvSpPr>
          <p:cNvPr id="15" name="TextBox 15"/>
          <p:cNvSpPr txBox="1"/>
          <p:nvPr/>
        </p:nvSpPr>
        <p:spPr>
          <a:xfrm>
            <a:off x="274320" y="8801735"/>
            <a:ext cx="17626167" cy="1256665"/>
          </a:xfrm>
          <a:prstGeom prst="rect">
            <a:avLst/>
          </a:prstGeom>
        </p:spPr>
        <p:txBody>
          <a:bodyPr lIns="0" tIns="0" rIns="0" bIns="0" rtlCol="0" anchor="t">
            <a:spAutoFit/>
          </a:bodyPr>
          <a:lstStyle/>
          <a:p>
            <a:pPr algn="r" rtl="1">
              <a:lnSpc>
                <a:spcPts val="5120"/>
              </a:lnSpc>
            </a:pPr>
            <a:r>
              <a:rPr lang="ar-EG" sz="3200" b="1">
                <a:solidFill>
                  <a:srgbClr val="000000"/>
                </a:solidFill>
                <a:latin typeface="Arabic DROID KUFI"/>
                <a:ea typeface="Droid Arabic Kufi Bold"/>
                <a:cs typeface="Droid Arabic Kufi Bold"/>
                <a:sym typeface="Droid Arabic Kufi Bold"/>
                <a:rtl/>
              </a:rPr>
              <a:t>*نشاط: </a:t>
            </a:r>
            <a:r>
              <a:rPr lang="ar-EG" sz="3200">
                <a:solidFill>
                  <a:srgbClr val="000000"/>
                </a:solidFill>
                <a:latin typeface="Arabic DROID KUFI"/>
                <a:ea typeface="Droid Arabic Kufi"/>
                <a:cs typeface="Droid Arabic Kufi"/>
                <a:sym typeface="Droid Arabic Kufi"/>
                <a:rtl/>
              </a:rPr>
              <a:t>ا</a:t>
            </a:r>
            <a:r>
              <a:rPr lang="ar-EG" sz="3200">
                <a:solidFill>
                  <a:srgbClr val="FF3131"/>
                </a:solidFill>
                <a:latin typeface="Arabic DROID KUFI"/>
                <a:ea typeface="Droid Arabic Kufi"/>
                <a:cs typeface="Droid Arabic Kufi"/>
                <a:sym typeface="Droid Arabic Kufi"/>
                <a:rtl/>
              </a:rPr>
              <a:t>كتبي وصفاً مهنياً مختصراً عن نفسك في </a:t>
            </a:r>
            <a:r>
              <a:rPr lang="en-US" sz="3200">
                <a:solidFill>
                  <a:srgbClr val="FF3131"/>
                </a:solidFill>
                <a:latin typeface="Arabic DROID KUFI"/>
                <a:ea typeface="Droid Arabic Kufi"/>
                <a:cs typeface="Droid Arabic Kufi"/>
                <a:sym typeface="Droid Arabic Kufi"/>
              </a:rPr>
              <a:t>3</a:t>
            </a:r>
            <a:r>
              <a:rPr lang="ar-EG" sz="3200">
                <a:solidFill>
                  <a:srgbClr val="FF3131"/>
                </a:solidFill>
                <a:latin typeface="Arabic DROID KUFI"/>
                <a:ea typeface="Droid Arabic Kufi"/>
                <a:cs typeface="Droid Arabic Kufi"/>
                <a:sym typeface="Droid Arabic Kufi"/>
                <a:rtl/>
              </a:rPr>
              <a:t> جمل، تتضمن مهاراتك وخبراتك وما تطمحي إليه</a:t>
            </a:r>
            <a:r>
              <a:rPr lang="ar-EG" sz="3200" b="1">
                <a:solidFill>
                  <a:srgbClr val="FF3131"/>
                </a:solidFill>
                <a:latin typeface="Arabic DROID KUFI"/>
                <a:ea typeface="Droid Arabic Kufi Bold"/>
                <a:cs typeface="Droid Arabic Kufi Bold"/>
                <a:sym typeface="Droid Arabic Kufi Bold"/>
                <a:rtl/>
              </a:rPr>
              <a:t>.</a:t>
            </a:r>
          </a:p>
          <a:p>
            <a:pPr algn="r" rtl="1">
              <a:lnSpc>
                <a:spcPts val="5120"/>
              </a:lnSpc>
              <a:spcBef>
                <a:spcPct val="0"/>
              </a:spcBef>
            </a:pPr>
            <a:endParaRPr lang="ar-EG" sz="3200" b="1">
              <a:solidFill>
                <a:srgbClr val="FF3131"/>
              </a:solidFill>
              <a:latin typeface="Arabic DROID KUFI"/>
              <a:ea typeface="Droid Arabic Kufi Bold"/>
              <a:cs typeface="Droid Arabic Kufi Bold"/>
              <a:sym typeface="Droid Arabic Kufi Bold"/>
              <a:rt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74320" y="3410199"/>
            <a:ext cx="16636811" cy="1190134"/>
          </a:xfrm>
          <a:prstGeom prst="rect">
            <a:avLst/>
          </a:prstGeom>
        </p:spPr>
        <p:txBody>
          <a:bodyPr lIns="0" tIns="0" rIns="0" bIns="0" rtlCol="0" anchor="t">
            <a:spAutoFit/>
          </a:bodyPr>
          <a:lstStyle/>
          <a:p>
            <a:pPr algn="r" rtl="1">
              <a:lnSpc>
                <a:spcPts val="4815"/>
              </a:lnSpc>
              <a:spcBef>
                <a:spcPct val="0"/>
              </a:spcBef>
            </a:pPr>
            <a:r>
              <a:rPr lang="ar-EG" sz="3009" dirty="0">
                <a:solidFill>
                  <a:srgbClr val="000000"/>
                </a:solidFill>
                <a:latin typeface="Arabic DROID KUFI"/>
                <a:ea typeface="Droid Arabic Kufi"/>
                <a:cs typeface="Droid Arabic Kufi"/>
                <a:sym typeface="Droid Arabic Kufi"/>
                <a:rtl/>
              </a:rPr>
              <a:t>تتكوّن هويتك المهنية من عدة عناصر، ومن المهم أن تميّز بينها. فاكتشاف هذه العناصر يساعدك على بناء مسار مهني ناجح ومناسب لك، وهي تشكّل أساس هويتك المهنية وتميّزك في سوق العمل.</a:t>
            </a:r>
          </a:p>
        </p:txBody>
      </p:sp>
      <p:sp>
        <p:nvSpPr>
          <p:cNvPr id="3" name="TextBox 3"/>
          <p:cNvSpPr txBox="1"/>
          <p:nvPr/>
        </p:nvSpPr>
        <p:spPr>
          <a:xfrm>
            <a:off x="15395028" y="5334804"/>
            <a:ext cx="1700650" cy="413896"/>
          </a:xfrm>
          <a:prstGeom prst="rect">
            <a:avLst/>
          </a:prstGeom>
        </p:spPr>
        <p:txBody>
          <a:bodyPr wrap="square" lIns="0" tIns="0" rIns="0" bIns="0" rtlCol="0" anchor="t">
            <a:spAutoFit/>
          </a:bodyPr>
          <a:lstStyle/>
          <a:p>
            <a:pPr algn="r" rtl="1">
              <a:lnSpc>
                <a:spcPts val="3099"/>
              </a:lnSpc>
              <a:spcBef>
                <a:spcPct val="0"/>
              </a:spcBef>
            </a:pPr>
            <a:r>
              <a:rPr lang="ar-EG" sz="3009" dirty="0">
                <a:solidFill>
                  <a:srgbClr val="000000"/>
                </a:solidFill>
                <a:latin typeface="Arabic DROID KUFI"/>
                <a:ea typeface="Droid Arabic Kufi"/>
                <a:cs typeface="Droid Arabic Kufi"/>
                <a:sym typeface="Droid Arabic Kufi"/>
                <a:rtl/>
              </a:rPr>
              <a:t>المهارات:</a:t>
            </a:r>
          </a:p>
        </p:txBody>
      </p:sp>
      <p:sp>
        <p:nvSpPr>
          <p:cNvPr id="4" name="TextBox 4"/>
          <p:cNvSpPr txBox="1"/>
          <p:nvPr/>
        </p:nvSpPr>
        <p:spPr>
          <a:xfrm>
            <a:off x="15503524" y="6486419"/>
            <a:ext cx="1592154" cy="413896"/>
          </a:xfrm>
          <a:prstGeom prst="rect">
            <a:avLst/>
          </a:prstGeom>
        </p:spPr>
        <p:txBody>
          <a:bodyPr wrap="square" lIns="0" tIns="0" rIns="0" bIns="0" rtlCol="0" anchor="t">
            <a:spAutoFit/>
          </a:bodyPr>
          <a:lstStyle/>
          <a:p>
            <a:pPr algn="r" rtl="1">
              <a:lnSpc>
                <a:spcPts val="3099"/>
              </a:lnSpc>
              <a:spcBef>
                <a:spcPct val="0"/>
              </a:spcBef>
            </a:pPr>
            <a:r>
              <a:rPr lang="ar-EG" sz="3009" dirty="0">
                <a:solidFill>
                  <a:srgbClr val="000000"/>
                </a:solidFill>
                <a:latin typeface="Arabic DROID KUFI"/>
                <a:ea typeface="Droid Arabic Kufi"/>
                <a:cs typeface="Droid Arabic Kufi"/>
                <a:sym typeface="Droid Arabic Kufi"/>
                <a:rtl/>
              </a:rPr>
              <a:t>القدرات:</a:t>
            </a:r>
          </a:p>
        </p:txBody>
      </p:sp>
      <p:sp>
        <p:nvSpPr>
          <p:cNvPr id="5" name="TextBox 5"/>
          <p:cNvSpPr txBox="1"/>
          <p:nvPr/>
        </p:nvSpPr>
        <p:spPr>
          <a:xfrm>
            <a:off x="15598169" y="7725150"/>
            <a:ext cx="1497509" cy="413896"/>
          </a:xfrm>
          <a:prstGeom prst="rect">
            <a:avLst/>
          </a:prstGeom>
        </p:spPr>
        <p:txBody>
          <a:bodyPr lIns="0" tIns="0" rIns="0" bIns="0" rtlCol="0" anchor="t">
            <a:spAutoFit/>
          </a:bodyPr>
          <a:lstStyle/>
          <a:p>
            <a:pPr algn="r" rtl="1">
              <a:lnSpc>
                <a:spcPts val="3099"/>
              </a:lnSpc>
              <a:spcBef>
                <a:spcPct val="0"/>
              </a:spcBef>
            </a:pPr>
            <a:r>
              <a:rPr lang="ar-EG" sz="3009">
                <a:solidFill>
                  <a:srgbClr val="000000"/>
                </a:solidFill>
                <a:latin typeface="Arabic DROID KUFI"/>
                <a:ea typeface="Droid Arabic Kufi"/>
                <a:cs typeface="Droid Arabic Kufi"/>
                <a:sym typeface="Droid Arabic Kufi"/>
                <a:rtl/>
              </a:rPr>
              <a:t>المواهب:</a:t>
            </a:r>
          </a:p>
        </p:txBody>
      </p:sp>
      <p:sp>
        <p:nvSpPr>
          <p:cNvPr id="6" name="TextBox 6"/>
          <p:cNvSpPr txBox="1"/>
          <p:nvPr/>
        </p:nvSpPr>
        <p:spPr>
          <a:xfrm>
            <a:off x="14845264" y="8775152"/>
            <a:ext cx="2250414" cy="426976"/>
          </a:xfrm>
          <a:prstGeom prst="rect">
            <a:avLst/>
          </a:prstGeom>
        </p:spPr>
        <p:txBody>
          <a:bodyPr wrap="square" lIns="0" tIns="0" rIns="0" bIns="0" rtlCol="0" anchor="t">
            <a:spAutoFit/>
          </a:bodyPr>
          <a:lstStyle/>
          <a:p>
            <a:pPr algn="r" rtl="1">
              <a:lnSpc>
                <a:spcPts val="3192"/>
              </a:lnSpc>
              <a:spcBef>
                <a:spcPct val="0"/>
              </a:spcBef>
            </a:pPr>
            <a:r>
              <a:rPr lang="ar-EG" sz="3099" dirty="0">
                <a:solidFill>
                  <a:srgbClr val="000000"/>
                </a:solidFill>
                <a:latin typeface="Arabic DROID KUFI"/>
                <a:ea typeface="Droid Arabic Kufi"/>
                <a:cs typeface="Droid Arabic Kufi"/>
                <a:sym typeface="Droid Arabic Kufi"/>
                <a:rtl/>
              </a:rPr>
              <a:t>الرغبات:</a:t>
            </a:r>
          </a:p>
        </p:txBody>
      </p:sp>
      <p:sp>
        <p:nvSpPr>
          <p:cNvPr id="7" name="TextBox 7"/>
          <p:cNvSpPr txBox="1"/>
          <p:nvPr/>
        </p:nvSpPr>
        <p:spPr>
          <a:xfrm>
            <a:off x="3355975" y="6483171"/>
            <a:ext cx="12426950" cy="413896"/>
          </a:xfrm>
          <a:prstGeom prst="rect">
            <a:avLst/>
          </a:prstGeom>
        </p:spPr>
        <p:txBody>
          <a:bodyPr wrap="square" lIns="0" tIns="0" rIns="0" bIns="0" rtlCol="0" anchor="t">
            <a:spAutoFit/>
          </a:bodyPr>
          <a:lstStyle/>
          <a:p>
            <a:pPr algn="r" rtl="1">
              <a:lnSpc>
                <a:spcPts val="3099"/>
              </a:lnSpc>
              <a:spcBef>
                <a:spcPct val="0"/>
              </a:spcBef>
            </a:pPr>
            <a:r>
              <a:rPr lang="ar-EG" sz="3009" dirty="0">
                <a:solidFill>
                  <a:srgbClr val="000000"/>
                </a:solidFill>
                <a:latin typeface="Arabic DROID KUFI"/>
                <a:ea typeface="Droid Arabic Kufi"/>
                <a:cs typeface="Droid Arabic Kufi"/>
                <a:sym typeface="Droid Arabic Kufi"/>
                <a:rtl/>
              </a:rPr>
              <a:t>الإمكانات الفطرية أو المكتسبة، مثل: التفكير التحليلي وحل المشكلات.</a:t>
            </a:r>
          </a:p>
        </p:txBody>
      </p:sp>
      <p:sp>
        <p:nvSpPr>
          <p:cNvPr id="8" name="TextBox 8"/>
          <p:cNvSpPr txBox="1"/>
          <p:nvPr/>
        </p:nvSpPr>
        <p:spPr>
          <a:xfrm>
            <a:off x="2409543" y="8625912"/>
            <a:ext cx="13373382" cy="577466"/>
          </a:xfrm>
          <a:prstGeom prst="rect">
            <a:avLst/>
          </a:prstGeom>
        </p:spPr>
        <p:txBody>
          <a:bodyPr wrap="square" lIns="0" tIns="0" rIns="0" bIns="0" rtlCol="0" anchor="t">
            <a:spAutoFit/>
          </a:bodyPr>
          <a:lstStyle/>
          <a:p>
            <a:pPr algn="r" rtl="1">
              <a:lnSpc>
                <a:spcPts val="4785"/>
              </a:lnSpc>
              <a:spcBef>
                <a:spcPct val="0"/>
              </a:spcBef>
            </a:pPr>
            <a:r>
              <a:rPr lang="ar-EG" sz="3009" dirty="0">
                <a:solidFill>
                  <a:srgbClr val="000000"/>
                </a:solidFill>
                <a:latin typeface="Arabic DROID KUFI"/>
                <a:ea typeface="Droid Arabic Kufi"/>
                <a:cs typeface="Droid Arabic Kufi"/>
                <a:sym typeface="Droid Arabic Kufi"/>
                <a:rtl/>
              </a:rPr>
              <a:t>ما تسعين لتحقيقه وتطمحين إليه مثل: العمل في مجال إدارة الموارد البشرية</a:t>
            </a:r>
            <a:r>
              <a:rPr lang="en-US" sz="3009" dirty="0">
                <a:solidFill>
                  <a:srgbClr val="000000"/>
                </a:solidFill>
                <a:latin typeface="Arabic DROID KUFI"/>
                <a:ea typeface="Droid Arabic Kufi"/>
                <a:cs typeface="Droid Arabic Kufi"/>
                <a:sym typeface="Droid Arabic Kufi"/>
                <a:rtl/>
              </a:rPr>
              <a:t> </a:t>
            </a:r>
            <a:r>
              <a:rPr lang="ar-EG" sz="3009" dirty="0">
                <a:solidFill>
                  <a:srgbClr val="000000"/>
                </a:solidFill>
                <a:latin typeface="Arabic DROID KUFI"/>
                <a:ea typeface="Droid Arabic Kufi"/>
                <a:cs typeface="Droid Arabic Kufi"/>
                <a:sym typeface="Droid Arabic Kufi"/>
                <a:rtl/>
              </a:rPr>
              <a:t>وريادة الأعمال.</a:t>
            </a:r>
          </a:p>
        </p:txBody>
      </p:sp>
      <p:sp>
        <p:nvSpPr>
          <p:cNvPr id="9" name="TextBox 9"/>
          <p:cNvSpPr txBox="1"/>
          <p:nvPr/>
        </p:nvSpPr>
        <p:spPr>
          <a:xfrm>
            <a:off x="5743591" y="7722666"/>
            <a:ext cx="10039334" cy="413896"/>
          </a:xfrm>
          <a:prstGeom prst="rect">
            <a:avLst/>
          </a:prstGeom>
        </p:spPr>
        <p:txBody>
          <a:bodyPr wrap="square" lIns="0" tIns="0" rIns="0" bIns="0" rtlCol="0" anchor="t">
            <a:spAutoFit/>
          </a:bodyPr>
          <a:lstStyle/>
          <a:p>
            <a:pPr algn="r" rtl="1">
              <a:lnSpc>
                <a:spcPts val="3099"/>
              </a:lnSpc>
              <a:spcBef>
                <a:spcPct val="0"/>
              </a:spcBef>
            </a:pPr>
            <a:r>
              <a:rPr lang="ar-EG" sz="3009" dirty="0">
                <a:solidFill>
                  <a:srgbClr val="000000"/>
                </a:solidFill>
                <a:latin typeface="Arabic DROID KUFI"/>
                <a:ea typeface="Droid Arabic Kufi"/>
                <a:cs typeface="Droid Arabic Kufi"/>
                <a:sym typeface="Droid Arabic Kufi"/>
                <a:rtl/>
              </a:rPr>
              <a:t>الهبات الطبيعية الفريدة، مثل: الرسم، والحديث والخطابة.</a:t>
            </a:r>
          </a:p>
        </p:txBody>
      </p:sp>
      <p:sp>
        <p:nvSpPr>
          <p:cNvPr id="10" name="Freeform 10"/>
          <p:cNvSpPr/>
          <p:nvPr/>
        </p:nvSpPr>
        <p:spPr>
          <a:xfrm>
            <a:off x="17289079" y="5204935"/>
            <a:ext cx="649305" cy="548663"/>
          </a:xfrm>
          <a:custGeom>
            <a:avLst/>
            <a:gdLst/>
            <a:ahLst/>
            <a:cxnLst/>
            <a:rect l="l" t="t" r="r" b="b"/>
            <a:pathLst>
              <a:path w="649305" h="548663">
                <a:moveTo>
                  <a:pt x="0" y="0"/>
                </a:moveTo>
                <a:lnTo>
                  <a:pt x="649305" y="0"/>
                </a:lnTo>
                <a:lnTo>
                  <a:pt x="649305" y="548663"/>
                </a:lnTo>
                <a:lnTo>
                  <a:pt x="0" y="5486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rtl="1"/>
            <a:endParaRPr lang="en-US">
              <a:latin typeface="Arabic DROID KUFI"/>
            </a:endParaRPr>
          </a:p>
        </p:txBody>
      </p:sp>
      <p:sp>
        <p:nvSpPr>
          <p:cNvPr id="11" name="TextBox 11"/>
          <p:cNvSpPr txBox="1"/>
          <p:nvPr/>
        </p:nvSpPr>
        <p:spPr>
          <a:xfrm>
            <a:off x="9139238" y="4289164"/>
            <a:ext cx="9525" cy="734175"/>
          </a:xfrm>
          <a:prstGeom prst="rect">
            <a:avLst/>
          </a:prstGeom>
        </p:spPr>
        <p:txBody>
          <a:bodyPr lIns="0" tIns="0" rIns="0" bIns="0" rtlCol="0" anchor="t">
            <a:spAutoFit/>
          </a:bodyPr>
          <a:lstStyle/>
          <a:p>
            <a:pPr algn="r" rtl="1">
              <a:lnSpc>
                <a:spcPts val="6992"/>
              </a:lnSpc>
              <a:spcBef>
                <a:spcPct val="0"/>
              </a:spcBef>
            </a:pPr>
            <a:endParaRPr>
              <a:latin typeface="Arabic DROID KUFI"/>
            </a:endParaRPr>
          </a:p>
        </p:txBody>
      </p:sp>
      <p:sp>
        <p:nvSpPr>
          <p:cNvPr id="12" name="TextBox 12"/>
          <p:cNvSpPr txBox="1"/>
          <p:nvPr/>
        </p:nvSpPr>
        <p:spPr>
          <a:xfrm>
            <a:off x="4819417" y="5334804"/>
            <a:ext cx="10963508" cy="413896"/>
          </a:xfrm>
          <a:prstGeom prst="rect">
            <a:avLst/>
          </a:prstGeom>
        </p:spPr>
        <p:txBody>
          <a:bodyPr wrap="square" lIns="0" tIns="0" rIns="0" bIns="0" rtlCol="0" anchor="t">
            <a:spAutoFit/>
          </a:bodyPr>
          <a:lstStyle/>
          <a:p>
            <a:pPr algn="r" rtl="1">
              <a:lnSpc>
                <a:spcPts val="3099"/>
              </a:lnSpc>
              <a:spcBef>
                <a:spcPct val="0"/>
              </a:spcBef>
            </a:pPr>
            <a:r>
              <a:rPr lang="ar-EG" sz="3009" dirty="0">
                <a:solidFill>
                  <a:srgbClr val="000000"/>
                </a:solidFill>
                <a:latin typeface="Arabic DROID KUFI"/>
                <a:ea typeface="Droid Arabic Kufi"/>
                <a:cs typeface="Droid Arabic Kufi"/>
                <a:sym typeface="Droid Arabic Kufi"/>
                <a:rtl/>
              </a:rPr>
              <a:t>ما تتعلميه لتقوم به، مثل: استخدام الحاسوب وبرامج الأوفيس.</a:t>
            </a:r>
          </a:p>
        </p:txBody>
      </p:sp>
      <p:sp>
        <p:nvSpPr>
          <p:cNvPr id="13" name="Freeform 13"/>
          <p:cNvSpPr/>
          <p:nvPr/>
        </p:nvSpPr>
        <p:spPr>
          <a:xfrm>
            <a:off x="17289079" y="6490077"/>
            <a:ext cx="679084" cy="573826"/>
          </a:xfrm>
          <a:custGeom>
            <a:avLst/>
            <a:gdLst/>
            <a:ahLst/>
            <a:cxnLst/>
            <a:rect l="l" t="t" r="r" b="b"/>
            <a:pathLst>
              <a:path w="679084" h="573826">
                <a:moveTo>
                  <a:pt x="0" y="0"/>
                </a:moveTo>
                <a:lnTo>
                  <a:pt x="679084" y="0"/>
                </a:lnTo>
                <a:lnTo>
                  <a:pt x="679084" y="573826"/>
                </a:lnTo>
                <a:lnTo>
                  <a:pt x="0" y="57382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rtl="1"/>
            <a:endParaRPr lang="en-US">
              <a:latin typeface="Arabic DROID KUFI"/>
            </a:endParaRPr>
          </a:p>
        </p:txBody>
      </p:sp>
      <p:sp>
        <p:nvSpPr>
          <p:cNvPr id="14" name="Freeform 14"/>
          <p:cNvSpPr/>
          <p:nvPr/>
        </p:nvSpPr>
        <p:spPr>
          <a:xfrm>
            <a:off x="17259300" y="7559203"/>
            <a:ext cx="679084" cy="573826"/>
          </a:xfrm>
          <a:custGeom>
            <a:avLst/>
            <a:gdLst/>
            <a:ahLst/>
            <a:cxnLst/>
            <a:rect l="l" t="t" r="r" b="b"/>
            <a:pathLst>
              <a:path w="679084" h="573826">
                <a:moveTo>
                  <a:pt x="0" y="0"/>
                </a:moveTo>
                <a:lnTo>
                  <a:pt x="679084" y="0"/>
                </a:lnTo>
                <a:lnTo>
                  <a:pt x="679084" y="573826"/>
                </a:lnTo>
                <a:lnTo>
                  <a:pt x="0" y="57382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algn="r" rtl="1"/>
            <a:endParaRPr lang="en-US">
              <a:latin typeface="Arabic DROID KUFI"/>
            </a:endParaRPr>
          </a:p>
        </p:txBody>
      </p:sp>
      <p:sp>
        <p:nvSpPr>
          <p:cNvPr id="15" name="Freeform 15"/>
          <p:cNvSpPr/>
          <p:nvPr/>
        </p:nvSpPr>
        <p:spPr>
          <a:xfrm>
            <a:off x="17259300" y="8625912"/>
            <a:ext cx="679084" cy="573826"/>
          </a:xfrm>
          <a:custGeom>
            <a:avLst/>
            <a:gdLst/>
            <a:ahLst/>
            <a:cxnLst/>
            <a:rect l="l" t="t" r="r" b="b"/>
            <a:pathLst>
              <a:path w="679084" h="573826">
                <a:moveTo>
                  <a:pt x="0" y="0"/>
                </a:moveTo>
                <a:lnTo>
                  <a:pt x="679084" y="0"/>
                </a:lnTo>
                <a:lnTo>
                  <a:pt x="679084" y="573827"/>
                </a:lnTo>
                <a:lnTo>
                  <a:pt x="0" y="57382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rtl="1"/>
            <a:endParaRPr lang="en-US">
              <a:latin typeface="Arabic DROID KUFI"/>
            </a:endParaRPr>
          </a:p>
        </p:txBody>
      </p:sp>
      <p:sp>
        <p:nvSpPr>
          <p:cNvPr id="16" name="Freeform 16"/>
          <p:cNvSpPr/>
          <p:nvPr/>
        </p:nvSpPr>
        <p:spPr>
          <a:xfrm>
            <a:off x="12040791" y="0"/>
            <a:ext cx="6461521" cy="3994546"/>
          </a:xfrm>
          <a:custGeom>
            <a:avLst/>
            <a:gdLst/>
            <a:ahLst/>
            <a:cxnLst/>
            <a:rect l="l" t="t" r="r" b="b"/>
            <a:pathLst>
              <a:path w="3086100" h="3619500">
                <a:moveTo>
                  <a:pt x="0" y="0"/>
                </a:moveTo>
                <a:lnTo>
                  <a:pt x="3086100" y="0"/>
                </a:lnTo>
                <a:lnTo>
                  <a:pt x="3086100" y="3619500"/>
                </a:lnTo>
                <a:lnTo>
                  <a:pt x="0" y="3619500"/>
                </a:lnTo>
                <a:close/>
              </a:path>
            </a:pathLst>
          </a:custGeom>
          <a:blipFill>
            <a:blip r:embed="rId4"/>
            <a:stretch>
              <a:fillRect/>
            </a:stretch>
          </a:blipFill>
        </p:spPr>
        <p:txBody>
          <a:bodyPr/>
          <a:lstStyle/>
          <a:p>
            <a:endParaRPr lang="en-US"/>
          </a:p>
        </p:txBody>
      </p:sp>
      <p:sp>
        <p:nvSpPr>
          <p:cNvPr id="17" name="TextBox 17"/>
          <p:cNvSpPr txBox="1"/>
          <p:nvPr/>
        </p:nvSpPr>
        <p:spPr>
          <a:xfrm>
            <a:off x="1631665" y="770250"/>
            <a:ext cx="12249054" cy="2014013"/>
          </a:xfrm>
          <a:prstGeom prst="rect">
            <a:avLst/>
          </a:prstGeom>
        </p:spPr>
        <p:txBody>
          <a:bodyPr lIns="0" tIns="0" rIns="0" bIns="0" rtlCol="0" anchor="t">
            <a:spAutoFit/>
          </a:bodyPr>
          <a:lstStyle/>
          <a:p>
            <a:pPr marL="0" lvl="0" indent="0" algn="ctr" rtl="1">
              <a:lnSpc>
                <a:spcPts val="8058"/>
              </a:lnSpc>
            </a:pPr>
            <a:r>
              <a:rPr lang="ar-EG" sz="5100" b="1">
                <a:solidFill>
                  <a:srgbClr val="3361AE"/>
                </a:solidFill>
                <a:latin typeface="Arabic DROID KUFI"/>
                <a:ea typeface="Droid Arabic Kufi Bold"/>
                <a:cs typeface="Droid Arabic Kufi Bold"/>
                <a:sym typeface="Droid Arabic Kufi Bold"/>
                <a:rtl/>
              </a:rPr>
              <a:t>الفرق بين المصطلحات الأساسية</a:t>
            </a:r>
          </a:p>
          <a:p>
            <a:pPr marL="0" lvl="0" indent="0" algn="ctr" rtl="1">
              <a:lnSpc>
                <a:spcPts val="8058"/>
              </a:lnSpc>
            </a:pPr>
            <a:r>
              <a:rPr lang="ar-EG" sz="5100" b="1">
                <a:solidFill>
                  <a:srgbClr val="3361AE"/>
                </a:solidFill>
                <a:latin typeface="Arabic DROID KUFI"/>
                <a:ea typeface="Droid Arabic Kufi Bold"/>
                <a:cs typeface="Droid Arabic Kufi Bold"/>
                <a:sym typeface="Droid Arabic Kufi Bold"/>
                <a:rtl/>
              </a:rPr>
              <a:t> (الجزء الأول)</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563921" y="8016466"/>
            <a:ext cx="2227117" cy="1830603"/>
          </a:xfrm>
          <a:custGeom>
            <a:avLst/>
            <a:gdLst/>
            <a:ahLst/>
            <a:cxnLst/>
            <a:rect l="l" t="t" r="r" b="b"/>
            <a:pathLst>
              <a:path w="2227117" h="1830603">
                <a:moveTo>
                  <a:pt x="0" y="0"/>
                </a:moveTo>
                <a:lnTo>
                  <a:pt x="2227117" y="0"/>
                </a:lnTo>
                <a:lnTo>
                  <a:pt x="2227117" y="1830603"/>
                </a:lnTo>
                <a:lnTo>
                  <a:pt x="0" y="1830603"/>
                </a:lnTo>
                <a:lnTo>
                  <a:pt x="0" y="0"/>
                </a:lnTo>
                <a:close/>
              </a:path>
            </a:pathLst>
          </a:custGeom>
          <a:blipFill>
            <a:blip r:embed="rId2"/>
            <a:stretch>
              <a:fillRect r="-239"/>
            </a:stretch>
          </a:blipFill>
        </p:spPr>
        <p:txBody>
          <a:bodyPr/>
          <a:lstStyle/>
          <a:p>
            <a:endParaRPr lang="en-US">
              <a:latin typeface="Arabic DROID KUFI"/>
            </a:endParaRPr>
          </a:p>
        </p:txBody>
      </p:sp>
      <p:sp>
        <p:nvSpPr>
          <p:cNvPr id="4" name="TextBox 4"/>
          <p:cNvSpPr txBox="1"/>
          <p:nvPr/>
        </p:nvSpPr>
        <p:spPr>
          <a:xfrm>
            <a:off x="1024414" y="899008"/>
            <a:ext cx="15003742" cy="2014013"/>
          </a:xfrm>
          <a:prstGeom prst="rect">
            <a:avLst/>
          </a:prstGeom>
        </p:spPr>
        <p:txBody>
          <a:bodyPr lIns="0" tIns="0" rIns="0" bIns="0" rtlCol="0" anchor="t">
            <a:spAutoFit/>
          </a:bodyPr>
          <a:lstStyle/>
          <a:p>
            <a:pPr marL="0" lvl="0" indent="0" algn="ctr" rtl="1">
              <a:lnSpc>
                <a:spcPts val="8058"/>
              </a:lnSpc>
            </a:pPr>
            <a:r>
              <a:rPr lang="ar-EG" sz="5100" b="1">
                <a:solidFill>
                  <a:srgbClr val="3361AE"/>
                </a:solidFill>
                <a:latin typeface="Arabic DROID KUFI"/>
                <a:ea typeface="Droid Arabic Kufi Bold"/>
                <a:cs typeface="Droid Arabic Kufi Bold"/>
                <a:sym typeface="Droid Arabic Kufi Bold"/>
                <a:rtl/>
              </a:rPr>
              <a:t>الفرق بين المصطلحات الأساسية</a:t>
            </a:r>
          </a:p>
          <a:p>
            <a:pPr marL="0" lvl="0" indent="0" algn="ctr" rtl="1">
              <a:lnSpc>
                <a:spcPts val="8058"/>
              </a:lnSpc>
            </a:pPr>
            <a:r>
              <a:rPr lang="ar-EG" sz="5100" b="1">
                <a:solidFill>
                  <a:srgbClr val="3361AE"/>
                </a:solidFill>
                <a:latin typeface="Arabic DROID KUFI"/>
                <a:ea typeface="Droid Arabic Kufi Bold"/>
                <a:cs typeface="Droid Arabic Kufi Bold"/>
                <a:sym typeface="Droid Arabic Kufi Bold"/>
                <a:rtl/>
              </a:rPr>
              <a:t> (الجزء الثاني)</a:t>
            </a:r>
          </a:p>
        </p:txBody>
      </p:sp>
      <p:sp>
        <p:nvSpPr>
          <p:cNvPr id="5" name="TextBox 5"/>
          <p:cNvSpPr txBox="1"/>
          <p:nvPr/>
        </p:nvSpPr>
        <p:spPr>
          <a:xfrm>
            <a:off x="1020525" y="4835427"/>
            <a:ext cx="15458678" cy="1996700"/>
          </a:xfrm>
          <a:prstGeom prst="rect">
            <a:avLst/>
          </a:prstGeom>
        </p:spPr>
        <p:txBody>
          <a:bodyPr lIns="0" tIns="0" rIns="0" bIns="0" rtlCol="0" anchor="t">
            <a:spAutoFit/>
          </a:bodyPr>
          <a:lstStyle/>
          <a:p>
            <a:pPr marL="0" lvl="0" indent="0" algn="r" rtl="1">
              <a:lnSpc>
                <a:spcPts val="5120"/>
              </a:lnSpc>
            </a:pPr>
            <a:r>
              <a:rPr lang="ar-EG" sz="3200" b="1">
                <a:solidFill>
                  <a:srgbClr val="000000"/>
                </a:solidFill>
                <a:latin typeface="Arabic DROID KUFI"/>
                <a:ea typeface="Droid Arabic Kufi Bold"/>
                <a:cs typeface="Droid Arabic Kufi Bold"/>
                <a:sym typeface="Droid Arabic Kufi Bold"/>
                <a:rtl/>
              </a:rPr>
              <a:t>الشهادات</a:t>
            </a:r>
            <a:r>
              <a:rPr lang="ar-EG" sz="3200">
                <a:solidFill>
                  <a:srgbClr val="000000"/>
                </a:solidFill>
                <a:latin typeface="Arabic DROID KUFI"/>
                <a:ea typeface="Droid Arabic Kufi"/>
                <a:cs typeface="Droid Arabic Kufi"/>
                <a:sym typeface="Droid Arabic Kufi"/>
                <a:rtl/>
              </a:rPr>
              <a:t>: الوثائق الرسمية التي تُثبت إتقان مهارة أو مجال، مثل شهادة اللغة الإنجليزية أو دورة تدريبية معتمدة.</a:t>
            </a:r>
          </a:p>
          <a:p>
            <a:pPr marL="0" lvl="0" indent="0" algn="r" rtl="1">
              <a:lnSpc>
                <a:spcPts val="5439"/>
              </a:lnSpc>
            </a:pPr>
            <a:endParaRPr lang="ar-EG" sz="3200">
              <a:solidFill>
                <a:srgbClr val="000000"/>
              </a:solidFill>
              <a:latin typeface="Arabic DROID KUFI"/>
              <a:ea typeface="Droid Arabic Kufi"/>
              <a:cs typeface="Droid Arabic Kufi"/>
              <a:sym typeface="Droid Arabic Kufi"/>
              <a:rtl/>
            </a:endParaRPr>
          </a:p>
          <a:p>
            <a:pPr marL="0" lvl="0" indent="0" algn="r" rtl="1">
              <a:lnSpc>
                <a:spcPts val="5439"/>
              </a:lnSpc>
            </a:pPr>
            <a:r>
              <a:rPr lang="ar-EG" sz="3399" b="1">
                <a:solidFill>
                  <a:srgbClr val="000000"/>
                </a:solidFill>
                <a:latin typeface="Arabic DROID KUFI"/>
                <a:ea typeface="Droid Arabic Kufi Bold"/>
                <a:cs typeface="Droid Arabic Kufi Bold"/>
                <a:sym typeface="Droid Arabic Kufi Bold"/>
                <a:rtl/>
              </a:rPr>
              <a:t>الخبرات</a:t>
            </a:r>
            <a:r>
              <a:rPr lang="ar-EG" sz="3399">
                <a:solidFill>
                  <a:srgbClr val="000000"/>
                </a:solidFill>
                <a:latin typeface="Arabic DROID KUFI"/>
                <a:ea typeface="Droid Arabic Kufi"/>
                <a:cs typeface="Droid Arabic Kufi"/>
                <a:sym typeface="Droid Arabic Kufi"/>
                <a:rtl/>
              </a:rPr>
              <a:t>:ما اكتسبتيه من العمل أو الأنشطة المختلفة، سواء أكانت عملية، تطوعية، أم أكاديمية.</a:t>
            </a:r>
          </a:p>
        </p:txBody>
      </p:sp>
      <p:sp>
        <p:nvSpPr>
          <p:cNvPr id="7" name="Freeform 16">
            <a:extLst>
              <a:ext uri="{FF2B5EF4-FFF2-40B4-BE49-F238E27FC236}">
                <a16:creationId xmlns:a16="http://schemas.microsoft.com/office/drawing/2014/main" id="{08C1B3FC-9823-D0FE-69D6-F82851A965EC}"/>
              </a:ext>
            </a:extLst>
          </p:cNvPr>
          <p:cNvSpPr/>
          <p:nvPr/>
        </p:nvSpPr>
        <p:spPr>
          <a:xfrm>
            <a:off x="12040791" y="0"/>
            <a:ext cx="6461521" cy="3994546"/>
          </a:xfrm>
          <a:custGeom>
            <a:avLst/>
            <a:gdLst/>
            <a:ahLst/>
            <a:cxnLst/>
            <a:rect l="l" t="t" r="r" b="b"/>
            <a:pathLst>
              <a:path w="3086100" h="3619500">
                <a:moveTo>
                  <a:pt x="0" y="0"/>
                </a:moveTo>
                <a:lnTo>
                  <a:pt x="3086100" y="0"/>
                </a:lnTo>
                <a:lnTo>
                  <a:pt x="3086100" y="3619500"/>
                </a:lnTo>
                <a:lnTo>
                  <a:pt x="0" y="3619500"/>
                </a:lnTo>
                <a:close/>
              </a:path>
            </a:pathLst>
          </a:custGeom>
          <a:blipFill>
            <a:blip r:embed="rId3"/>
            <a:stretch>
              <a:fillRect/>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29E3E-C8FD-E399-4E48-691485FBAA41}"/>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C51D9854-BE24-0507-6FCD-9BAA61DFC209}"/>
              </a:ext>
            </a:extLst>
          </p:cNvPr>
          <p:cNvSpPr txBox="1"/>
          <p:nvPr/>
        </p:nvSpPr>
        <p:spPr>
          <a:xfrm>
            <a:off x="274320" y="3410199"/>
            <a:ext cx="16636811" cy="1190134"/>
          </a:xfrm>
          <a:prstGeom prst="rect">
            <a:avLst/>
          </a:prstGeom>
        </p:spPr>
        <p:txBody>
          <a:bodyPr lIns="0" tIns="0" rIns="0" bIns="0" rtlCol="0" anchor="t">
            <a:spAutoFit/>
          </a:bodyPr>
          <a:lstStyle/>
          <a:p>
            <a:pPr algn="r" rtl="1">
              <a:lnSpc>
                <a:spcPts val="4815"/>
              </a:lnSpc>
              <a:spcBef>
                <a:spcPct val="0"/>
              </a:spcBef>
            </a:pPr>
            <a:r>
              <a:rPr lang="ar-EG" sz="3009" dirty="0">
                <a:solidFill>
                  <a:srgbClr val="000000"/>
                </a:solidFill>
                <a:latin typeface="Arabic DROID KUFI"/>
                <a:ea typeface="Droid Arabic Kufi"/>
                <a:cs typeface="Droid Arabic Kufi"/>
                <a:sym typeface="Droid Arabic Kufi"/>
                <a:rtl/>
              </a:rPr>
              <a:t>تتكوّن هويتك المهنية من عدة عناصر، ومن المهم أن تميّز بينها. فاكتشاف هذه العناصر يساعدك على بناء مسار مهني ناجح ومناسب لك، وهي تشكّل أساس هويتك المهنية وتميّزك في سوق العمل.</a:t>
            </a:r>
          </a:p>
        </p:txBody>
      </p:sp>
      <p:sp>
        <p:nvSpPr>
          <p:cNvPr id="3" name="TextBox 3">
            <a:extLst>
              <a:ext uri="{FF2B5EF4-FFF2-40B4-BE49-F238E27FC236}">
                <a16:creationId xmlns:a16="http://schemas.microsoft.com/office/drawing/2014/main" id="{487D765C-EAF9-4B06-5C10-B51477306948}"/>
              </a:ext>
            </a:extLst>
          </p:cNvPr>
          <p:cNvSpPr txBox="1"/>
          <p:nvPr/>
        </p:nvSpPr>
        <p:spPr>
          <a:xfrm>
            <a:off x="15395028" y="5334804"/>
            <a:ext cx="1700650" cy="413896"/>
          </a:xfrm>
          <a:prstGeom prst="rect">
            <a:avLst/>
          </a:prstGeom>
        </p:spPr>
        <p:txBody>
          <a:bodyPr wrap="square" lIns="0" tIns="0" rIns="0" bIns="0" rtlCol="0" anchor="t">
            <a:spAutoFit/>
          </a:bodyPr>
          <a:lstStyle/>
          <a:p>
            <a:pPr algn="r" rtl="1">
              <a:lnSpc>
                <a:spcPts val="3099"/>
              </a:lnSpc>
              <a:spcBef>
                <a:spcPct val="0"/>
              </a:spcBef>
            </a:pPr>
            <a:r>
              <a:rPr lang="ar-EG" sz="3009" dirty="0">
                <a:solidFill>
                  <a:srgbClr val="000000"/>
                </a:solidFill>
                <a:latin typeface="Arabic DROID KUFI"/>
                <a:ea typeface="Droid Arabic Kufi"/>
                <a:cs typeface="Droid Arabic Kufi"/>
                <a:sym typeface="Droid Arabic Kufi"/>
                <a:rtl/>
              </a:rPr>
              <a:t>المهارات:</a:t>
            </a:r>
          </a:p>
        </p:txBody>
      </p:sp>
      <p:sp>
        <p:nvSpPr>
          <p:cNvPr id="4" name="TextBox 4">
            <a:extLst>
              <a:ext uri="{FF2B5EF4-FFF2-40B4-BE49-F238E27FC236}">
                <a16:creationId xmlns:a16="http://schemas.microsoft.com/office/drawing/2014/main" id="{E59B3027-AB42-C9F3-FFFE-08A76956A7ED}"/>
              </a:ext>
            </a:extLst>
          </p:cNvPr>
          <p:cNvSpPr txBox="1"/>
          <p:nvPr/>
        </p:nvSpPr>
        <p:spPr>
          <a:xfrm>
            <a:off x="15503524" y="6486419"/>
            <a:ext cx="1592154" cy="413896"/>
          </a:xfrm>
          <a:prstGeom prst="rect">
            <a:avLst/>
          </a:prstGeom>
        </p:spPr>
        <p:txBody>
          <a:bodyPr wrap="square" lIns="0" tIns="0" rIns="0" bIns="0" rtlCol="0" anchor="t">
            <a:spAutoFit/>
          </a:bodyPr>
          <a:lstStyle/>
          <a:p>
            <a:pPr algn="r" rtl="1">
              <a:lnSpc>
                <a:spcPts val="3099"/>
              </a:lnSpc>
              <a:spcBef>
                <a:spcPct val="0"/>
              </a:spcBef>
            </a:pPr>
            <a:r>
              <a:rPr lang="ar-EG" sz="3009" dirty="0">
                <a:solidFill>
                  <a:srgbClr val="000000"/>
                </a:solidFill>
                <a:latin typeface="Arabic DROID KUFI"/>
                <a:ea typeface="Droid Arabic Kufi"/>
                <a:cs typeface="Droid Arabic Kufi"/>
                <a:sym typeface="Droid Arabic Kufi"/>
                <a:rtl/>
              </a:rPr>
              <a:t>القدرات:</a:t>
            </a:r>
          </a:p>
        </p:txBody>
      </p:sp>
      <p:sp>
        <p:nvSpPr>
          <p:cNvPr id="5" name="TextBox 5">
            <a:extLst>
              <a:ext uri="{FF2B5EF4-FFF2-40B4-BE49-F238E27FC236}">
                <a16:creationId xmlns:a16="http://schemas.microsoft.com/office/drawing/2014/main" id="{8FE733CA-930A-F2D8-548F-108F13A9B77D}"/>
              </a:ext>
            </a:extLst>
          </p:cNvPr>
          <p:cNvSpPr txBox="1"/>
          <p:nvPr/>
        </p:nvSpPr>
        <p:spPr>
          <a:xfrm>
            <a:off x="15598169" y="7725150"/>
            <a:ext cx="1497509" cy="413896"/>
          </a:xfrm>
          <a:prstGeom prst="rect">
            <a:avLst/>
          </a:prstGeom>
        </p:spPr>
        <p:txBody>
          <a:bodyPr lIns="0" tIns="0" rIns="0" bIns="0" rtlCol="0" anchor="t">
            <a:spAutoFit/>
          </a:bodyPr>
          <a:lstStyle/>
          <a:p>
            <a:pPr algn="r" rtl="1">
              <a:lnSpc>
                <a:spcPts val="3099"/>
              </a:lnSpc>
              <a:spcBef>
                <a:spcPct val="0"/>
              </a:spcBef>
            </a:pPr>
            <a:r>
              <a:rPr lang="ar-EG" sz="3009">
                <a:solidFill>
                  <a:srgbClr val="000000"/>
                </a:solidFill>
                <a:latin typeface="Arabic DROID KUFI"/>
                <a:ea typeface="Droid Arabic Kufi"/>
                <a:cs typeface="Droid Arabic Kufi"/>
                <a:sym typeface="Droid Arabic Kufi"/>
                <a:rtl/>
              </a:rPr>
              <a:t>المواهب:</a:t>
            </a:r>
          </a:p>
        </p:txBody>
      </p:sp>
      <p:sp>
        <p:nvSpPr>
          <p:cNvPr id="6" name="TextBox 6">
            <a:extLst>
              <a:ext uri="{FF2B5EF4-FFF2-40B4-BE49-F238E27FC236}">
                <a16:creationId xmlns:a16="http://schemas.microsoft.com/office/drawing/2014/main" id="{3D8F9065-BC35-5F88-6A02-12B799FD732D}"/>
              </a:ext>
            </a:extLst>
          </p:cNvPr>
          <p:cNvSpPr txBox="1"/>
          <p:nvPr/>
        </p:nvSpPr>
        <p:spPr>
          <a:xfrm>
            <a:off x="14845264" y="8775152"/>
            <a:ext cx="2250414" cy="426976"/>
          </a:xfrm>
          <a:prstGeom prst="rect">
            <a:avLst/>
          </a:prstGeom>
        </p:spPr>
        <p:txBody>
          <a:bodyPr wrap="square" lIns="0" tIns="0" rIns="0" bIns="0" rtlCol="0" anchor="t">
            <a:spAutoFit/>
          </a:bodyPr>
          <a:lstStyle/>
          <a:p>
            <a:pPr algn="r" rtl="1">
              <a:lnSpc>
                <a:spcPts val="3192"/>
              </a:lnSpc>
              <a:spcBef>
                <a:spcPct val="0"/>
              </a:spcBef>
            </a:pPr>
            <a:r>
              <a:rPr lang="ar-EG" sz="3099" dirty="0">
                <a:solidFill>
                  <a:srgbClr val="000000"/>
                </a:solidFill>
                <a:latin typeface="Arabic DROID KUFI"/>
                <a:ea typeface="Droid Arabic Kufi"/>
                <a:cs typeface="Droid Arabic Kufi"/>
                <a:sym typeface="Droid Arabic Kufi"/>
                <a:rtl/>
              </a:rPr>
              <a:t>الرغبات:</a:t>
            </a:r>
          </a:p>
        </p:txBody>
      </p:sp>
      <p:sp>
        <p:nvSpPr>
          <p:cNvPr id="7" name="TextBox 7">
            <a:extLst>
              <a:ext uri="{FF2B5EF4-FFF2-40B4-BE49-F238E27FC236}">
                <a16:creationId xmlns:a16="http://schemas.microsoft.com/office/drawing/2014/main" id="{2AF0E1BC-B0C5-6FD2-81A0-680704286A74}"/>
              </a:ext>
            </a:extLst>
          </p:cNvPr>
          <p:cNvSpPr txBox="1"/>
          <p:nvPr/>
        </p:nvSpPr>
        <p:spPr>
          <a:xfrm>
            <a:off x="3355975" y="6483171"/>
            <a:ext cx="12426950" cy="413896"/>
          </a:xfrm>
          <a:prstGeom prst="rect">
            <a:avLst/>
          </a:prstGeom>
        </p:spPr>
        <p:txBody>
          <a:bodyPr wrap="square" lIns="0" tIns="0" rIns="0" bIns="0" rtlCol="0" anchor="t">
            <a:spAutoFit/>
          </a:bodyPr>
          <a:lstStyle/>
          <a:p>
            <a:pPr algn="r" rtl="1">
              <a:lnSpc>
                <a:spcPts val="3099"/>
              </a:lnSpc>
              <a:spcBef>
                <a:spcPct val="0"/>
              </a:spcBef>
            </a:pPr>
            <a:r>
              <a:rPr lang="ar-EG" sz="3009" dirty="0">
                <a:solidFill>
                  <a:srgbClr val="000000"/>
                </a:solidFill>
                <a:latin typeface="Arabic DROID KUFI"/>
                <a:ea typeface="Droid Arabic Kufi"/>
                <a:cs typeface="Droid Arabic Kufi"/>
                <a:sym typeface="Droid Arabic Kufi"/>
                <a:rtl/>
              </a:rPr>
              <a:t>الإمكانات الفطرية أو المكتسبة، مثل: التفكير التحليلي وحل المشكلات.</a:t>
            </a:r>
          </a:p>
        </p:txBody>
      </p:sp>
      <p:sp>
        <p:nvSpPr>
          <p:cNvPr id="8" name="TextBox 8">
            <a:extLst>
              <a:ext uri="{FF2B5EF4-FFF2-40B4-BE49-F238E27FC236}">
                <a16:creationId xmlns:a16="http://schemas.microsoft.com/office/drawing/2014/main" id="{B929ADCF-EA8E-5412-A5E8-444150CFADAD}"/>
              </a:ext>
            </a:extLst>
          </p:cNvPr>
          <p:cNvSpPr txBox="1"/>
          <p:nvPr/>
        </p:nvSpPr>
        <p:spPr>
          <a:xfrm>
            <a:off x="2409543" y="8625912"/>
            <a:ext cx="13373382" cy="577466"/>
          </a:xfrm>
          <a:prstGeom prst="rect">
            <a:avLst/>
          </a:prstGeom>
        </p:spPr>
        <p:txBody>
          <a:bodyPr wrap="square" lIns="0" tIns="0" rIns="0" bIns="0" rtlCol="0" anchor="t">
            <a:spAutoFit/>
          </a:bodyPr>
          <a:lstStyle/>
          <a:p>
            <a:pPr algn="r" rtl="1">
              <a:lnSpc>
                <a:spcPts val="4785"/>
              </a:lnSpc>
              <a:spcBef>
                <a:spcPct val="0"/>
              </a:spcBef>
            </a:pPr>
            <a:r>
              <a:rPr lang="ar-EG" sz="3009" dirty="0">
                <a:solidFill>
                  <a:srgbClr val="000000"/>
                </a:solidFill>
                <a:latin typeface="Arabic DROID KUFI"/>
                <a:ea typeface="Droid Arabic Kufi"/>
                <a:cs typeface="Droid Arabic Kufi"/>
                <a:sym typeface="Droid Arabic Kufi"/>
                <a:rtl/>
              </a:rPr>
              <a:t>ما تسعين لتحقيقه وتطمحين إليه مثل: العمل في مجال إدارة الموارد البشرية</a:t>
            </a:r>
            <a:r>
              <a:rPr lang="en-US" sz="3009" dirty="0">
                <a:solidFill>
                  <a:srgbClr val="000000"/>
                </a:solidFill>
                <a:latin typeface="Arabic DROID KUFI"/>
                <a:ea typeface="Droid Arabic Kufi"/>
                <a:cs typeface="Droid Arabic Kufi"/>
                <a:sym typeface="Droid Arabic Kufi"/>
                <a:rtl/>
              </a:rPr>
              <a:t> </a:t>
            </a:r>
            <a:r>
              <a:rPr lang="ar-EG" sz="3009" dirty="0">
                <a:solidFill>
                  <a:srgbClr val="000000"/>
                </a:solidFill>
                <a:latin typeface="Arabic DROID KUFI"/>
                <a:ea typeface="Droid Arabic Kufi"/>
                <a:cs typeface="Droid Arabic Kufi"/>
                <a:sym typeface="Droid Arabic Kufi"/>
                <a:rtl/>
              </a:rPr>
              <a:t>وريادة الأعمال.</a:t>
            </a:r>
          </a:p>
        </p:txBody>
      </p:sp>
      <p:sp>
        <p:nvSpPr>
          <p:cNvPr id="9" name="TextBox 9">
            <a:extLst>
              <a:ext uri="{FF2B5EF4-FFF2-40B4-BE49-F238E27FC236}">
                <a16:creationId xmlns:a16="http://schemas.microsoft.com/office/drawing/2014/main" id="{8467C9AB-D00A-DDCF-81B1-7CCC6B7D8D12}"/>
              </a:ext>
            </a:extLst>
          </p:cNvPr>
          <p:cNvSpPr txBox="1"/>
          <p:nvPr/>
        </p:nvSpPr>
        <p:spPr>
          <a:xfrm>
            <a:off x="5743591" y="7722666"/>
            <a:ext cx="10039334" cy="413896"/>
          </a:xfrm>
          <a:prstGeom prst="rect">
            <a:avLst/>
          </a:prstGeom>
        </p:spPr>
        <p:txBody>
          <a:bodyPr wrap="square" lIns="0" tIns="0" rIns="0" bIns="0" rtlCol="0" anchor="t">
            <a:spAutoFit/>
          </a:bodyPr>
          <a:lstStyle/>
          <a:p>
            <a:pPr algn="r" rtl="1">
              <a:lnSpc>
                <a:spcPts val="3099"/>
              </a:lnSpc>
              <a:spcBef>
                <a:spcPct val="0"/>
              </a:spcBef>
            </a:pPr>
            <a:r>
              <a:rPr lang="ar-EG" sz="3009" dirty="0">
                <a:solidFill>
                  <a:srgbClr val="000000"/>
                </a:solidFill>
                <a:latin typeface="Arabic DROID KUFI"/>
                <a:ea typeface="Droid Arabic Kufi"/>
                <a:cs typeface="Droid Arabic Kufi"/>
                <a:sym typeface="Droid Arabic Kufi"/>
                <a:rtl/>
              </a:rPr>
              <a:t>الهبات الطبيعية الفريدة، مثل: الرسم، والحديث والخطابة.</a:t>
            </a:r>
          </a:p>
        </p:txBody>
      </p:sp>
      <p:sp>
        <p:nvSpPr>
          <p:cNvPr id="10" name="Freeform 10">
            <a:extLst>
              <a:ext uri="{FF2B5EF4-FFF2-40B4-BE49-F238E27FC236}">
                <a16:creationId xmlns:a16="http://schemas.microsoft.com/office/drawing/2014/main" id="{1B54C31E-EC3D-0D7D-878E-E25B73A967C0}"/>
              </a:ext>
            </a:extLst>
          </p:cNvPr>
          <p:cNvSpPr/>
          <p:nvPr/>
        </p:nvSpPr>
        <p:spPr>
          <a:xfrm>
            <a:off x="17289079" y="5204935"/>
            <a:ext cx="649305" cy="548663"/>
          </a:xfrm>
          <a:custGeom>
            <a:avLst/>
            <a:gdLst/>
            <a:ahLst/>
            <a:cxnLst/>
            <a:rect l="l" t="t" r="r" b="b"/>
            <a:pathLst>
              <a:path w="649305" h="548663">
                <a:moveTo>
                  <a:pt x="0" y="0"/>
                </a:moveTo>
                <a:lnTo>
                  <a:pt x="649305" y="0"/>
                </a:lnTo>
                <a:lnTo>
                  <a:pt x="649305" y="548663"/>
                </a:lnTo>
                <a:lnTo>
                  <a:pt x="0" y="5486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rtl="1"/>
            <a:endParaRPr lang="en-US">
              <a:latin typeface="Arabic DROID KUFI"/>
            </a:endParaRPr>
          </a:p>
        </p:txBody>
      </p:sp>
      <p:sp>
        <p:nvSpPr>
          <p:cNvPr id="11" name="TextBox 11">
            <a:extLst>
              <a:ext uri="{FF2B5EF4-FFF2-40B4-BE49-F238E27FC236}">
                <a16:creationId xmlns:a16="http://schemas.microsoft.com/office/drawing/2014/main" id="{C7ADB690-1211-A928-F67E-1B164A8883B8}"/>
              </a:ext>
            </a:extLst>
          </p:cNvPr>
          <p:cNvSpPr txBox="1"/>
          <p:nvPr/>
        </p:nvSpPr>
        <p:spPr>
          <a:xfrm>
            <a:off x="9139238" y="4289164"/>
            <a:ext cx="9525" cy="734175"/>
          </a:xfrm>
          <a:prstGeom prst="rect">
            <a:avLst/>
          </a:prstGeom>
        </p:spPr>
        <p:txBody>
          <a:bodyPr lIns="0" tIns="0" rIns="0" bIns="0" rtlCol="0" anchor="t">
            <a:spAutoFit/>
          </a:bodyPr>
          <a:lstStyle/>
          <a:p>
            <a:pPr algn="r" rtl="1">
              <a:lnSpc>
                <a:spcPts val="6992"/>
              </a:lnSpc>
              <a:spcBef>
                <a:spcPct val="0"/>
              </a:spcBef>
            </a:pPr>
            <a:endParaRPr>
              <a:latin typeface="Arabic DROID KUFI"/>
            </a:endParaRPr>
          </a:p>
        </p:txBody>
      </p:sp>
      <p:sp>
        <p:nvSpPr>
          <p:cNvPr id="12" name="TextBox 12">
            <a:extLst>
              <a:ext uri="{FF2B5EF4-FFF2-40B4-BE49-F238E27FC236}">
                <a16:creationId xmlns:a16="http://schemas.microsoft.com/office/drawing/2014/main" id="{B3404E5D-44E5-4CD1-36DC-8BC8649BF275}"/>
              </a:ext>
            </a:extLst>
          </p:cNvPr>
          <p:cNvSpPr txBox="1"/>
          <p:nvPr/>
        </p:nvSpPr>
        <p:spPr>
          <a:xfrm>
            <a:off x="4819417" y="5334804"/>
            <a:ext cx="10963508" cy="413896"/>
          </a:xfrm>
          <a:prstGeom prst="rect">
            <a:avLst/>
          </a:prstGeom>
        </p:spPr>
        <p:txBody>
          <a:bodyPr wrap="square" lIns="0" tIns="0" rIns="0" bIns="0" rtlCol="0" anchor="t">
            <a:spAutoFit/>
          </a:bodyPr>
          <a:lstStyle/>
          <a:p>
            <a:pPr algn="r" rtl="1">
              <a:lnSpc>
                <a:spcPts val="3099"/>
              </a:lnSpc>
              <a:spcBef>
                <a:spcPct val="0"/>
              </a:spcBef>
            </a:pPr>
            <a:r>
              <a:rPr lang="ar-EG" sz="3009" dirty="0">
                <a:solidFill>
                  <a:srgbClr val="000000"/>
                </a:solidFill>
                <a:latin typeface="Arabic DROID KUFI"/>
                <a:ea typeface="Droid Arabic Kufi"/>
                <a:cs typeface="Droid Arabic Kufi"/>
                <a:sym typeface="Droid Arabic Kufi"/>
                <a:rtl/>
              </a:rPr>
              <a:t>ما تتعلميه لتقوم به، مثل: استخدام الحاسوب وبرامج الأوفيس.</a:t>
            </a:r>
          </a:p>
        </p:txBody>
      </p:sp>
      <p:sp>
        <p:nvSpPr>
          <p:cNvPr id="13" name="Freeform 13">
            <a:extLst>
              <a:ext uri="{FF2B5EF4-FFF2-40B4-BE49-F238E27FC236}">
                <a16:creationId xmlns:a16="http://schemas.microsoft.com/office/drawing/2014/main" id="{CB997771-3476-A4C3-466B-E4F06608CDAD}"/>
              </a:ext>
            </a:extLst>
          </p:cNvPr>
          <p:cNvSpPr/>
          <p:nvPr/>
        </p:nvSpPr>
        <p:spPr>
          <a:xfrm>
            <a:off x="17289079" y="6490077"/>
            <a:ext cx="679084" cy="573826"/>
          </a:xfrm>
          <a:custGeom>
            <a:avLst/>
            <a:gdLst/>
            <a:ahLst/>
            <a:cxnLst/>
            <a:rect l="l" t="t" r="r" b="b"/>
            <a:pathLst>
              <a:path w="679084" h="573826">
                <a:moveTo>
                  <a:pt x="0" y="0"/>
                </a:moveTo>
                <a:lnTo>
                  <a:pt x="679084" y="0"/>
                </a:lnTo>
                <a:lnTo>
                  <a:pt x="679084" y="573826"/>
                </a:lnTo>
                <a:lnTo>
                  <a:pt x="0" y="57382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rtl="1"/>
            <a:endParaRPr lang="en-US">
              <a:latin typeface="Arabic DROID KUFI"/>
            </a:endParaRPr>
          </a:p>
        </p:txBody>
      </p:sp>
      <p:sp>
        <p:nvSpPr>
          <p:cNvPr id="14" name="Freeform 14">
            <a:extLst>
              <a:ext uri="{FF2B5EF4-FFF2-40B4-BE49-F238E27FC236}">
                <a16:creationId xmlns:a16="http://schemas.microsoft.com/office/drawing/2014/main" id="{6AD6725F-7D74-1D21-EEC3-4E5A1D1720DB}"/>
              </a:ext>
            </a:extLst>
          </p:cNvPr>
          <p:cNvSpPr/>
          <p:nvPr/>
        </p:nvSpPr>
        <p:spPr>
          <a:xfrm>
            <a:off x="17259300" y="7559203"/>
            <a:ext cx="679084" cy="573826"/>
          </a:xfrm>
          <a:custGeom>
            <a:avLst/>
            <a:gdLst/>
            <a:ahLst/>
            <a:cxnLst/>
            <a:rect l="l" t="t" r="r" b="b"/>
            <a:pathLst>
              <a:path w="679084" h="573826">
                <a:moveTo>
                  <a:pt x="0" y="0"/>
                </a:moveTo>
                <a:lnTo>
                  <a:pt x="679084" y="0"/>
                </a:lnTo>
                <a:lnTo>
                  <a:pt x="679084" y="573826"/>
                </a:lnTo>
                <a:lnTo>
                  <a:pt x="0" y="57382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algn="r" rtl="1"/>
            <a:endParaRPr lang="en-US">
              <a:latin typeface="Arabic DROID KUFI"/>
            </a:endParaRPr>
          </a:p>
        </p:txBody>
      </p:sp>
      <p:sp>
        <p:nvSpPr>
          <p:cNvPr id="15" name="Freeform 15">
            <a:extLst>
              <a:ext uri="{FF2B5EF4-FFF2-40B4-BE49-F238E27FC236}">
                <a16:creationId xmlns:a16="http://schemas.microsoft.com/office/drawing/2014/main" id="{0DC8F1FF-B6AD-1FC6-1A73-097C8BD706A5}"/>
              </a:ext>
            </a:extLst>
          </p:cNvPr>
          <p:cNvSpPr/>
          <p:nvPr/>
        </p:nvSpPr>
        <p:spPr>
          <a:xfrm>
            <a:off x="17259300" y="8625912"/>
            <a:ext cx="679084" cy="573826"/>
          </a:xfrm>
          <a:custGeom>
            <a:avLst/>
            <a:gdLst/>
            <a:ahLst/>
            <a:cxnLst/>
            <a:rect l="l" t="t" r="r" b="b"/>
            <a:pathLst>
              <a:path w="679084" h="573826">
                <a:moveTo>
                  <a:pt x="0" y="0"/>
                </a:moveTo>
                <a:lnTo>
                  <a:pt x="679084" y="0"/>
                </a:lnTo>
                <a:lnTo>
                  <a:pt x="679084" y="573827"/>
                </a:lnTo>
                <a:lnTo>
                  <a:pt x="0" y="57382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rtl="1"/>
            <a:endParaRPr lang="en-US">
              <a:latin typeface="Arabic DROID KUFI"/>
            </a:endParaRPr>
          </a:p>
        </p:txBody>
      </p:sp>
      <p:sp>
        <p:nvSpPr>
          <p:cNvPr id="16" name="Freeform 16">
            <a:extLst>
              <a:ext uri="{FF2B5EF4-FFF2-40B4-BE49-F238E27FC236}">
                <a16:creationId xmlns:a16="http://schemas.microsoft.com/office/drawing/2014/main" id="{2C736533-3BFC-DDDA-48D8-A90DBDC9DC69}"/>
              </a:ext>
            </a:extLst>
          </p:cNvPr>
          <p:cNvSpPr/>
          <p:nvPr/>
        </p:nvSpPr>
        <p:spPr>
          <a:xfrm>
            <a:off x="12630150" y="-17859"/>
            <a:ext cx="5693569" cy="4708921"/>
          </a:xfrm>
          <a:custGeom>
            <a:avLst/>
            <a:gdLst/>
            <a:ahLst/>
            <a:cxnLst/>
            <a:rect l="l" t="t" r="r" b="b"/>
            <a:pathLst>
              <a:path w="3086100" h="3619500">
                <a:moveTo>
                  <a:pt x="0" y="0"/>
                </a:moveTo>
                <a:lnTo>
                  <a:pt x="3086100" y="0"/>
                </a:lnTo>
                <a:lnTo>
                  <a:pt x="3086100" y="3619500"/>
                </a:lnTo>
                <a:lnTo>
                  <a:pt x="0" y="3619500"/>
                </a:lnTo>
                <a:close/>
              </a:path>
            </a:pathLst>
          </a:custGeom>
          <a:blipFill>
            <a:blip r:embed="rId4"/>
            <a:stretch>
              <a:fillRect/>
            </a:stretch>
          </a:blipFill>
        </p:spPr>
        <p:txBody>
          <a:bodyPr/>
          <a:lstStyle/>
          <a:p>
            <a:endParaRPr lang="en-US"/>
          </a:p>
        </p:txBody>
      </p:sp>
      <p:sp>
        <p:nvSpPr>
          <p:cNvPr id="17" name="TextBox 17">
            <a:extLst>
              <a:ext uri="{FF2B5EF4-FFF2-40B4-BE49-F238E27FC236}">
                <a16:creationId xmlns:a16="http://schemas.microsoft.com/office/drawing/2014/main" id="{9BEFFAD8-E36A-9D38-0805-D64E0313431C}"/>
              </a:ext>
            </a:extLst>
          </p:cNvPr>
          <p:cNvSpPr txBox="1"/>
          <p:nvPr/>
        </p:nvSpPr>
        <p:spPr>
          <a:xfrm>
            <a:off x="1631665" y="770250"/>
            <a:ext cx="12249054" cy="2014013"/>
          </a:xfrm>
          <a:prstGeom prst="rect">
            <a:avLst/>
          </a:prstGeom>
        </p:spPr>
        <p:txBody>
          <a:bodyPr lIns="0" tIns="0" rIns="0" bIns="0" rtlCol="0" anchor="t">
            <a:spAutoFit/>
          </a:bodyPr>
          <a:lstStyle/>
          <a:p>
            <a:pPr marL="0" lvl="0" indent="0" algn="ctr" rtl="1">
              <a:lnSpc>
                <a:spcPts val="8058"/>
              </a:lnSpc>
            </a:pPr>
            <a:r>
              <a:rPr lang="ar-EG" sz="5100" b="1">
                <a:solidFill>
                  <a:srgbClr val="3361AE"/>
                </a:solidFill>
                <a:latin typeface="Arabic DROID KUFI"/>
                <a:ea typeface="Droid Arabic Kufi Bold"/>
                <a:cs typeface="Droid Arabic Kufi Bold"/>
                <a:sym typeface="Droid Arabic Kufi Bold"/>
                <a:rtl/>
              </a:rPr>
              <a:t>الفرق بين المصطلحات الأساسية</a:t>
            </a:r>
          </a:p>
          <a:p>
            <a:pPr marL="0" lvl="0" indent="0" algn="ctr" rtl="1">
              <a:lnSpc>
                <a:spcPts val="8058"/>
              </a:lnSpc>
            </a:pPr>
            <a:r>
              <a:rPr lang="ar-EG" sz="5100" b="1">
                <a:solidFill>
                  <a:srgbClr val="3361AE"/>
                </a:solidFill>
                <a:latin typeface="Arabic DROID KUFI"/>
                <a:ea typeface="Droid Arabic Kufi Bold"/>
                <a:cs typeface="Droid Arabic Kufi Bold"/>
                <a:sym typeface="Droid Arabic Kufi Bold"/>
                <a:rtl/>
              </a:rPr>
              <a:t> (الجزء الأول)</a:t>
            </a:r>
          </a:p>
        </p:txBody>
      </p:sp>
    </p:spTree>
    <p:extLst>
      <p:ext uri="{BB962C8B-B14F-4D97-AF65-F5344CB8AC3E}">
        <p14:creationId xmlns:p14="http://schemas.microsoft.com/office/powerpoint/2010/main" val="392610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542311" y="4993704"/>
            <a:ext cx="960550" cy="201716"/>
          </a:xfrm>
          <a:custGeom>
            <a:avLst/>
            <a:gdLst/>
            <a:ahLst/>
            <a:cxnLst/>
            <a:rect l="l" t="t" r="r" b="b"/>
            <a:pathLst>
              <a:path w="960550" h="201716">
                <a:moveTo>
                  <a:pt x="0" y="0"/>
                </a:moveTo>
                <a:lnTo>
                  <a:pt x="960551" y="0"/>
                </a:lnTo>
                <a:lnTo>
                  <a:pt x="960551" y="201715"/>
                </a:lnTo>
                <a:lnTo>
                  <a:pt x="0" y="20171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3" name="TextBox 3"/>
          <p:cNvSpPr txBox="1"/>
          <p:nvPr/>
        </p:nvSpPr>
        <p:spPr>
          <a:xfrm>
            <a:off x="4918810" y="2696099"/>
            <a:ext cx="12005370" cy="1290097"/>
          </a:xfrm>
          <a:prstGeom prst="rect">
            <a:avLst/>
          </a:prstGeom>
        </p:spPr>
        <p:txBody>
          <a:bodyPr lIns="0" tIns="0" rIns="0" bIns="0" rtlCol="0" anchor="t">
            <a:spAutoFit/>
          </a:bodyPr>
          <a:lstStyle/>
          <a:p>
            <a:pPr algn="r" rtl="1">
              <a:lnSpc>
                <a:spcPts val="5216"/>
              </a:lnSpc>
              <a:spcBef>
                <a:spcPct val="0"/>
              </a:spcBef>
            </a:pPr>
            <a:r>
              <a:rPr lang="ar-EG" sz="3200">
                <a:solidFill>
                  <a:srgbClr val="000000"/>
                </a:solidFill>
                <a:latin typeface="Arabic DROID KUFI"/>
                <a:ea typeface="Droid Arabic Kufi"/>
                <a:cs typeface="Droid Arabic Kufi"/>
                <a:sym typeface="Droid Arabic Kufi"/>
                <a:rtl/>
              </a:rPr>
              <a:t>صنّفي كل مثال بحسب نوع الشهادة أو الخبرة التي يمثّلها، ثم أضفي</a:t>
            </a:r>
          </a:p>
          <a:p>
            <a:pPr algn="r" rtl="1">
              <a:lnSpc>
                <a:spcPts val="5216"/>
              </a:lnSpc>
              <a:spcBef>
                <a:spcPct val="0"/>
              </a:spcBef>
            </a:pPr>
            <a:r>
              <a:rPr lang="ar-EG" sz="3200">
                <a:solidFill>
                  <a:srgbClr val="000000"/>
                </a:solidFill>
                <a:latin typeface="Arabic DROID KUFI"/>
                <a:ea typeface="Droid Arabic Kufi"/>
                <a:cs typeface="Droid Arabic Kufi"/>
                <a:sym typeface="Droid Arabic Kufi"/>
                <a:rtl/>
              </a:rPr>
              <a:t>أمثلة من تجربتك الشخصية.</a:t>
            </a:r>
          </a:p>
        </p:txBody>
      </p:sp>
      <p:sp>
        <p:nvSpPr>
          <p:cNvPr id="4" name="TextBox 4"/>
          <p:cNvSpPr txBox="1"/>
          <p:nvPr/>
        </p:nvSpPr>
        <p:spPr>
          <a:xfrm>
            <a:off x="12325489" y="4527677"/>
            <a:ext cx="3996630" cy="623248"/>
          </a:xfrm>
          <a:prstGeom prst="rect">
            <a:avLst/>
          </a:prstGeom>
        </p:spPr>
        <p:txBody>
          <a:bodyPr lIns="0" tIns="0" rIns="0" bIns="0" rtlCol="0" anchor="t">
            <a:spAutoFit/>
          </a:bodyPr>
          <a:lstStyle/>
          <a:p>
            <a:pPr algn="r" rtl="1">
              <a:lnSpc>
                <a:spcPts val="5216"/>
              </a:lnSpc>
              <a:spcBef>
                <a:spcPct val="0"/>
              </a:spcBef>
            </a:pPr>
            <a:r>
              <a:rPr lang="ar-EG" sz="3200">
                <a:solidFill>
                  <a:srgbClr val="000000"/>
                </a:solidFill>
                <a:latin typeface="Arabic DROID KUFI"/>
                <a:ea typeface="Droid Arabic Kufi"/>
                <a:cs typeface="Droid Arabic Kufi"/>
                <a:sym typeface="Droid Arabic Kufi"/>
                <a:rtl/>
              </a:rPr>
              <a:t>دورة حاسوب أتممتيها:</a:t>
            </a:r>
          </a:p>
        </p:txBody>
      </p:sp>
      <p:sp>
        <p:nvSpPr>
          <p:cNvPr id="5" name="TextBox 5"/>
          <p:cNvSpPr txBox="1"/>
          <p:nvPr/>
        </p:nvSpPr>
        <p:spPr>
          <a:xfrm>
            <a:off x="11846858" y="5724525"/>
            <a:ext cx="4475262" cy="623248"/>
          </a:xfrm>
          <a:prstGeom prst="rect">
            <a:avLst/>
          </a:prstGeom>
        </p:spPr>
        <p:txBody>
          <a:bodyPr lIns="0" tIns="0" rIns="0" bIns="0" rtlCol="0" anchor="t">
            <a:spAutoFit/>
          </a:bodyPr>
          <a:lstStyle/>
          <a:p>
            <a:pPr algn="r" rtl="1">
              <a:lnSpc>
                <a:spcPts val="5216"/>
              </a:lnSpc>
              <a:spcBef>
                <a:spcPct val="0"/>
              </a:spcBef>
            </a:pPr>
            <a:r>
              <a:rPr lang="ar-EG" sz="3200">
                <a:solidFill>
                  <a:srgbClr val="000000"/>
                </a:solidFill>
                <a:latin typeface="Arabic DROID KUFI"/>
                <a:ea typeface="Droid Arabic Kufi"/>
                <a:cs typeface="Droid Arabic Kufi"/>
                <a:sym typeface="Droid Arabic Kufi"/>
                <a:rtl/>
              </a:rPr>
              <a:t>تطوعت في تنفيذ فعالية:</a:t>
            </a:r>
          </a:p>
        </p:txBody>
      </p:sp>
      <p:sp>
        <p:nvSpPr>
          <p:cNvPr id="6" name="TextBox 6"/>
          <p:cNvSpPr txBox="1"/>
          <p:nvPr/>
        </p:nvSpPr>
        <p:spPr>
          <a:xfrm>
            <a:off x="12831133" y="7102348"/>
            <a:ext cx="3542258" cy="413896"/>
          </a:xfrm>
          <a:prstGeom prst="rect">
            <a:avLst/>
          </a:prstGeom>
        </p:spPr>
        <p:txBody>
          <a:bodyPr lIns="0" tIns="0" rIns="0" bIns="0" rtlCol="0" anchor="t">
            <a:spAutoFit/>
          </a:bodyPr>
          <a:lstStyle/>
          <a:p>
            <a:pPr algn="ctr" rtl="1">
              <a:lnSpc>
                <a:spcPts val="3099"/>
              </a:lnSpc>
              <a:spcBef>
                <a:spcPct val="0"/>
              </a:spcBef>
            </a:pPr>
            <a:r>
              <a:rPr lang="ar-EG" sz="3009">
                <a:solidFill>
                  <a:srgbClr val="000000"/>
                </a:solidFill>
                <a:latin typeface="Arabic DROID KUFI"/>
                <a:ea typeface="Droid Arabic Kufi"/>
                <a:cs typeface="Droid Arabic Kufi"/>
                <a:sym typeface="Droid Arabic Kufi"/>
                <a:rtl/>
              </a:rPr>
              <a:t>أنجزت مشروعاً جامعياً:</a:t>
            </a:r>
          </a:p>
        </p:txBody>
      </p:sp>
      <p:sp>
        <p:nvSpPr>
          <p:cNvPr id="7" name="TextBox 7"/>
          <p:cNvSpPr txBox="1"/>
          <p:nvPr/>
        </p:nvSpPr>
        <p:spPr>
          <a:xfrm>
            <a:off x="12662213" y="8272227"/>
            <a:ext cx="3880098" cy="413896"/>
          </a:xfrm>
          <a:prstGeom prst="rect">
            <a:avLst/>
          </a:prstGeom>
        </p:spPr>
        <p:txBody>
          <a:bodyPr lIns="0" tIns="0" rIns="0" bIns="0" rtlCol="0" anchor="t">
            <a:spAutoFit/>
          </a:bodyPr>
          <a:lstStyle/>
          <a:p>
            <a:pPr algn="ctr" rtl="1">
              <a:lnSpc>
                <a:spcPts val="3099"/>
              </a:lnSpc>
              <a:spcBef>
                <a:spcPct val="0"/>
              </a:spcBef>
            </a:pPr>
            <a:r>
              <a:rPr lang="ar-EG" sz="3009">
                <a:solidFill>
                  <a:srgbClr val="000000"/>
                </a:solidFill>
                <a:latin typeface="Arabic DROID KUFI"/>
                <a:ea typeface="Droid Arabic Kufi"/>
                <a:cs typeface="Droid Arabic Kufi"/>
                <a:sym typeface="Droid Arabic Kufi"/>
                <a:rtl/>
              </a:rPr>
              <a:t>عملت في وظيفة صفية</a:t>
            </a:r>
          </a:p>
        </p:txBody>
      </p:sp>
      <p:sp>
        <p:nvSpPr>
          <p:cNvPr id="8" name="Freeform 8"/>
          <p:cNvSpPr/>
          <p:nvPr/>
        </p:nvSpPr>
        <p:spPr>
          <a:xfrm>
            <a:off x="16443904" y="5998254"/>
            <a:ext cx="960550" cy="201716"/>
          </a:xfrm>
          <a:custGeom>
            <a:avLst/>
            <a:gdLst/>
            <a:ahLst/>
            <a:cxnLst/>
            <a:rect l="l" t="t" r="r" b="b"/>
            <a:pathLst>
              <a:path w="960550" h="201716">
                <a:moveTo>
                  <a:pt x="0" y="0"/>
                </a:moveTo>
                <a:lnTo>
                  <a:pt x="960551" y="0"/>
                </a:lnTo>
                <a:lnTo>
                  <a:pt x="960551" y="201715"/>
                </a:lnTo>
                <a:lnTo>
                  <a:pt x="0" y="2017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Arabic DROID KUFI"/>
            </a:endParaRPr>
          </a:p>
        </p:txBody>
      </p:sp>
      <p:sp>
        <p:nvSpPr>
          <p:cNvPr id="9" name="Freeform 9"/>
          <p:cNvSpPr/>
          <p:nvPr/>
        </p:nvSpPr>
        <p:spPr>
          <a:xfrm>
            <a:off x="16508116" y="7095319"/>
            <a:ext cx="1038218" cy="218026"/>
          </a:xfrm>
          <a:custGeom>
            <a:avLst/>
            <a:gdLst/>
            <a:ahLst/>
            <a:cxnLst/>
            <a:rect l="l" t="t" r="r" b="b"/>
            <a:pathLst>
              <a:path w="1038218" h="218026">
                <a:moveTo>
                  <a:pt x="0" y="0"/>
                </a:moveTo>
                <a:lnTo>
                  <a:pt x="1038219" y="0"/>
                </a:lnTo>
                <a:lnTo>
                  <a:pt x="1038219" y="218026"/>
                </a:lnTo>
                <a:lnTo>
                  <a:pt x="0" y="21802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10" name="Freeform 10"/>
          <p:cNvSpPr/>
          <p:nvPr/>
        </p:nvSpPr>
        <p:spPr>
          <a:xfrm>
            <a:off x="16660516" y="8343341"/>
            <a:ext cx="1038218" cy="218026"/>
          </a:xfrm>
          <a:custGeom>
            <a:avLst/>
            <a:gdLst/>
            <a:ahLst/>
            <a:cxnLst/>
            <a:rect l="l" t="t" r="r" b="b"/>
            <a:pathLst>
              <a:path w="1038218" h="218026">
                <a:moveTo>
                  <a:pt x="0" y="0"/>
                </a:moveTo>
                <a:lnTo>
                  <a:pt x="1038219" y="0"/>
                </a:lnTo>
                <a:lnTo>
                  <a:pt x="1038219" y="218026"/>
                </a:lnTo>
                <a:lnTo>
                  <a:pt x="0" y="21802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TextBox 11"/>
          <p:cNvSpPr txBox="1"/>
          <p:nvPr/>
        </p:nvSpPr>
        <p:spPr>
          <a:xfrm>
            <a:off x="10442367" y="4527677"/>
            <a:ext cx="1404491" cy="623248"/>
          </a:xfrm>
          <a:prstGeom prst="rect">
            <a:avLst/>
          </a:prstGeom>
        </p:spPr>
        <p:txBody>
          <a:bodyPr lIns="0" tIns="0" rIns="0" bIns="0" rtlCol="0" anchor="t">
            <a:spAutoFit/>
          </a:bodyPr>
          <a:lstStyle/>
          <a:p>
            <a:pPr algn="r" rtl="1">
              <a:lnSpc>
                <a:spcPts val="5216"/>
              </a:lnSpc>
              <a:spcBef>
                <a:spcPct val="0"/>
              </a:spcBef>
            </a:pPr>
            <a:r>
              <a:rPr lang="ar-EG" sz="3200">
                <a:solidFill>
                  <a:srgbClr val="000000"/>
                </a:solidFill>
                <a:latin typeface="Arabic DROID KUFI"/>
                <a:ea typeface="Droid Arabic Kufi"/>
                <a:cs typeface="Droid Arabic Kufi"/>
                <a:sym typeface="Droid Arabic Kufi"/>
                <a:rtl/>
              </a:rPr>
              <a:t>شهادة </a:t>
            </a:r>
          </a:p>
        </p:txBody>
      </p:sp>
      <p:sp>
        <p:nvSpPr>
          <p:cNvPr id="12" name="TextBox 12"/>
          <p:cNvSpPr txBox="1"/>
          <p:nvPr/>
        </p:nvSpPr>
        <p:spPr>
          <a:xfrm>
            <a:off x="9494034" y="5705475"/>
            <a:ext cx="2228999" cy="623248"/>
          </a:xfrm>
          <a:prstGeom prst="rect">
            <a:avLst/>
          </a:prstGeom>
        </p:spPr>
        <p:txBody>
          <a:bodyPr lIns="0" tIns="0" rIns="0" bIns="0" rtlCol="0" anchor="t">
            <a:spAutoFit/>
          </a:bodyPr>
          <a:lstStyle/>
          <a:p>
            <a:pPr algn="r" rtl="1">
              <a:lnSpc>
                <a:spcPts val="5216"/>
              </a:lnSpc>
              <a:spcBef>
                <a:spcPct val="0"/>
              </a:spcBef>
            </a:pPr>
            <a:r>
              <a:rPr lang="ar-EG" sz="3200">
                <a:solidFill>
                  <a:srgbClr val="000000"/>
                </a:solidFill>
                <a:latin typeface="Arabic DROID KUFI"/>
                <a:ea typeface="Droid Arabic Kufi"/>
                <a:cs typeface="Droid Arabic Kufi"/>
                <a:sym typeface="Droid Arabic Kufi"/>
                <a:rtl/>
              </a:rPr>
              <a:t>خبرة تطوعية</a:t>
            </a:r>
          </a:p>
        </p:txBody>
      </p:sp>
      <p:sp>
        <p:nvSpPr>
          <p:cNvPr id="13" name="TextBox 13"/>
          <p:cNvSpPr txBox="1"/>
          <p:nvPr/>
        </p:nvSpPr>
        <p:spPr>
          <a:xfrm>
            <a:off x="9727224" y="6829746"/>
            <a:ext cx="2388543" cy="623248"/>
          </a:xfrm>
          <a:prstGeom prst="rect">
            <a:avLst/>
          </a:prstGeom>
        </p:spPr>
        <p:txBody>
          <a:bodyPr lIns="0" tIns="0" rIns="0" bIns="0" rtlCol="0" anchor="t">
            <a:spAutoFit/>
          </a:bodyPr>
          <a:lstStyle/>
          <a:p>
            <a:pPr algn="r" rtl="1">
              <a:lnSpc>
                <a:spcPts val="5216"/>
              </a:lnSpc>
              <a:spcBef>
                <a:spcPct val="0"/>
              </a:spcBef>
            </a:pPr>
            <a:r>
              <a:rPr lang="ar-EG" sz="3200">
                <a:solidFill>
                  <a:srgbClr val="000000"/>
                </a:solidFill>
                <a:latin typeface="Arabic DROID KUFI"/>
                <a:ea typeface="Droid Arabic Kufi"/>
                <a:cs typeface="Droid Arabic Kufi"/>
                <a:sym typeface="Droid Arabic Kufi"/>
                <a:rtl/>
              </a:rPr>
              <a:t>خبرة أكاديمية</a:t>
            </a:r>
          </a:p>
        </p:txBody>
      </p:sp>
      <p:sp>
        <p:nvSpPr>
          <p:cNvPr id="14" name="TextBox 14"/>
          <p:cNvSpPr txBox="1"/>
          <p:nvPr/>
        </p:nvSpPr>
        <p:spPr>
          <a:xfrm>
            <a:off x="9494034" y="8064283"/>
            <a:ext cx="2388543" cy="623248"/>
          </a:xfrm>
          <a:prstGeom prst="rect">
            <a:avLst/>
          </a:prstGeom>
        </p:spPr>
        <p:txBody>
          <a:bodyPr lIns="0" tIns="0" rIns="0" bIns="0" rtlCol="0" anchor="t">
            <a:spAutoFit/>
          </a:bodyPr>
          <a:lstStyle/>
          <a:p>
            <a:pPr algn="r" rtl="1">
              <a:lnSpc>
                <a:spcPts val="5216"/>
              </a:lnSpc>
              <a:spcBef>
                <a:spcPct val="0"/>
              </a:spcBef>
            </a:pPr>
            <a:r>
              <a:rPr lang="ar-EG" sz="3200">
                <a:solidFill>
                  <a:srgbClr val="000000"/>
                </a:solidFill>
                <a:latin typeface="Arabic DROID KUFI"/>
                <a:ea typeface="Droid Arabic Kufi"/>
                <a:cs typeface="Droid Arabic Kufi"/>
                <a:sym typeface="Droid Arabic Kufi"/>
                <a:rtl/>
              </a:rPr>
              <a:t>خبرة أكاديمية</a:t>
            </a:r>
          </a:p>
        </p:txBody>
      </p:sp>
      <p:sp>
        <p:nvSpPr>
          <p:cNvPr id="16" name="TextBox 16"/>
          <p:cNvSpPr txBox="1"/>
          <p:nvPr/>
        </p:nvSpPr>
        <p:spPr>
          <a:xfrm>
            <a:off x="5721049" y="1104900"/>
            <a:ext cx="9442636" cy="692497"/>
          </a:xfrm>
          <a:prstGeom prst="rect">
            <a:avLst/>
          </a:prstGeom>
        </p:spPr>
        <p:txBody>
          <a:bodyPr lIns="0" tIns="0" rIns="0" bIns="0" rtlCol="0" anchor="t">
            <a:spAutoFit/>
          </a:bodyPr>
          <a:lstStyle/>
          <a:p>
            <a:pPr marL="0" lvl="0" indent="0" algn="ctr" rtl="1">
              <a:lnSpc>
                <a:spcPts val="5150"/>
              </a:lnSpc>
            </a:pPr>
            <a:r>
              <a:rPr lang="ar-EG" sz="5000" b="1">
                <a:solidFill>
                  <a:srgbClr val="3361AE"/>
                </a:solidFill>
                <a:latin typeface="Arabic DROID KUFI"/>
                <a:ea typeface="Droid Arabic Kufi Bold"/>
                <a:cs typeface="Droid Arabic Kufi Bold"/>
                <a:sym typeface="Droid Arabic Kufi Bold"/>
                <a:rtl/>
              </a:rPr>
              <a:t>تمرين عملي</a:t>
            </a:r>
          </a:p>
        </p:txBody>
      </p:sp>
      <p:sp>
        <p:nvSpPr>
          <p:cNvPr id="18" name="Freeform 5">
            <a:extLst>
              <a:ext uri="{FF2B5EF4-FFF2-40B4-BE49-F238E27FC236}">
                <a16:creationId xmlns:a16="http://schemas.microsoft.com/office/drawing/2014/main" id="{43CD1302-72B6-9870-28C8-02075D0BB5F7}"/>
              </a:ext>
            </a:extLst>
          </p:cNvPr>
          <p:cNvSpPr/>
          <p:nvPr/>
        </p:nvSpPr>
        <p:spPr>
          <a:xfrm>
            <a:off x="0" y="0"/>
            <a:ext cx="2392680" cy="3169920"/>
          </a:xfrm>
          <a:custGeom>
            <a:avLst/>
            <a:gdLst/>
            <a:ahLst/>
            <a:cxnLst/>
            <a:rect l="l" t="t" r="r" b="b"/>
            <a:pathLst>
              <a:path w="2392680" h="3169920">
                <a:moveTo>
                  <a:pt x="0" y="0"/>
                </a:moveTo>
                <a:lnTo>
                  <a:pt x="2392680" y="0"/>
                </a:lnTo>
                <a:lnTo>
                  <a:pt x="2392680" y="3169920"/>
                </a:lnTo>
                <a:lnTo>
                  <a:pt x="0" y="3169920"/>
                </a:lnTo>
                <a:close/>
              </a:path>
            </a:pathLst>
          </a:custGeom>
          <a:blipFill>
            <a:blip r:embed="rId5"/>
            <a:stretch>
              <a:fillRect/>
            </a:stretch>
          </a:blipFill>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962123" y="1104900"/>
            <a:ext cx="9442636" cy="692497"/>
          </a:xfrm>
          <a:prstGeom prst="rect">
            <a:avLst/>
          </a:prstGeom>
        </p:spPr>
        <p:txBody>
          <a:bodyPr lIns="0" tIns="0" rIns="0" bIns="0" rtlCol="0" anchor="t">
            <a:spAutoFit/>
          </a:bodyPr>
          <a:lstStyle/>
          <a:p>
            <a:pPr marL="0" lvl="0" indent="0" algn="ctr">
              <a:lnSpc>
                <a:spcPts val="5150"/>
              </a:lnSpc>
            </a:pPr>
            <a:r>
              <a:rPr lang="ar-EG" sz="5000" b="1">
                <a:solidFill>
                  <a:srgbClr val="3361AE"/>
                </a:solidFill>
                <a:latin typeface="Arabic DROID KUFI"/>
                <a:ea typeface="Droid Arabic Kufi Bold"/>
                <a:cs typeface="Droid Arabic Kufi Bold"/>
                <a:sym typeface="Droid Arabic Kufi Bold"/>
                <a:rtl/>
              </a:rPr>
              <a:t>أدوات اكتشاف نقاط القوة</a:t>
            </a:r>
            <a:endParaRPr lang="en-US"/>
          </a:p>
        </p:txBody>
      </p:sp>
      <p:sp>
        <p:nvSpPr>
          <p:cNvPr id="3" name="TextBox 3"/>
          <p:cNvSpPr txBox="1"/>
          <p:nvPr/>
        </p:nvSpPr>
        <p:spPr>
          <a:xfrm>
            <a:off x="3801268" y="2988923"/>
            <a:ext cx="13458032" cy="440505"/>
          </a:xfrm>
          <a:prstGeom prst="rect">
            <a:avLst/>
          </a:prstGeom>
        </p:spPr>
        <p:txBody>
          <a:bodyPr lIns="0" tIns="0" rIns="0" bIns="0" rtlCol="0" anchor="t">
            <a:spAutoFit/>
          </a:bodyPr>
          <a:lstStyle/>
          <a:p>
            <a:pPr algn="r">
              <a:lnSpc>
                <a:spcPts val="3296"/>
              </a:lnSpc>
              <a:spcBef>
                <a:spcPct val="0"/>
              </a:spcBef>
            </a:pPr>
            <a:r>
              <a:rPr lang="ar-EG" sz="3200">
                <a:solidFill>
                  <a:srgbClr val="000000"/>
                </a:solidFill>
                <a:latin typeface="Arabic DROID KUFI"/>
                <a:ea typeface="Droid Arabic Kufi"/>
                <a:cs typeface="Droid Arabic Kufi"/>
                <a:sym typeface="Droid Arabic Kufi"/>
                <a:rtl/>
              </a:rPr>
              <a:t>هناك ثلاث أدوات رئيسية تساعدك على اكتشاف نقاط قوتك ومجالات تطويرك:</a:t>
            </a:r>
          </a:p>
        </p:txBody>
      </p:sp>
      <p:sp>
        <p:nvSpPr>
          <p:cNvPr id="4" name="Freeform 4"/>
          <p:cNvSpPr/>
          <p:nvPr/>
        </p:nvSpPr>
        <p:spPr>
          <a:xfrm>
            <a:off x="16767690" y="4039086"/>
            <a:ext cx="1053542" cy="884975"/>
          </a:xfrm>
          <a:custGeom>
            <a:avLst/>
            <a:gdLst/>
            <a:ahLst/>
            <a:cxnLst/>
            <a:rect l="l" t="t" r="r" b="b"/>
            <a:pathLst>
              <a:path w="1053542" h="884975">
                <a:moveTo>
                  <a:pt x="0" y="0"/>
                </a:moveTo>
                <a:lnTo>
                  <a:pt x="1053542" y="0"/>
                </a:lnTo>
                <a:lnTo>
                  <a:pt x="1053542" y="884975"/>
                </a:lnTo>
                <a:lnTo>
                  <a:pt x="0" y="88497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a:endParaRPr lang="en-US">
              <a:latin typeface="Arabic DROID KUFI"/>
            </a:endParaRPr>
          </a:p>
        </p:txBody>
      </p:sp>
      <p:sp>
        <p:nvSpPr>
          <p:cNvPr id="5" name="TextBox 5"/>
          <p:cNvSpPr txBox="1"/>
          <p:nvPr/>
        </p:nvSpPr>
        <p:spPr>
          <a:xfrm>
            <a:off x="287020" y="4128968"/>
            <a:ext cx="16183077" cy="613630"/>
          </a:xfrm>
          <a:prstGeom prst="rect">
            <a:avLst/>
          </a:prstGeom>
        </p:spPr>
        <p:txBody>
          <a:bodyPr lIns="0" tIns="0" rIns="0" bIns="0" rtlCol="0" anchor="t">
            <a:spAutoFit/>
          </a:bodyPr>
          <a:lstStyle/>
          <a:p>
            <a:pPr algn="r">
              <a:lnSpc>
                <a:spcPts val="5120"/>
              </a:lnSpc>
              <a:spcBef>
                <a:spcPct val="0"/>
              </a:spcBef>
            </a:pPr>
            <a:r>
              <a:rPr lang="en-US" sz="3200" dirty="0">
                <a:solidFill>
                  <a:srgbClr val="000000"/>
                </a:solidFill>
                <a:latin typeface="Arabic DROID KUFI"/>
                <a:ea typeface="Droid Arabic Kufi"/>
                <a:cs typeface="Droid Arabic Kufi"/>
                <a:sym typeface="Droid Arabic Kufi"/>
              </a:rPr>
              <a:t>:</a:t>
            </a:r>
            <a:r>
              <a:rPr lang="ar-EG" sz="3200" b="1" dirty="0">
                <a:solidFill>
                  <a:srgbClr val="000000"/>
                </a:solidFill>
                <a:latin typeface="Arabic DROID KUFI"/>
                <a:ea typeface="Droid Arabic Kufi Bold"/>
                <a:cs typeface="Droid Arabic Kufi Bold"/>
                <a:sym typeface="Droid Arabic Kufi Bold"/>
                <a:rtl/>
              </a:rPr>
              <a:t>قوائم جرد المهارات</a:t>
            </a:r>
            <a:r>
              <a:rPr lang="ar-EG" sz="3200" dirty="0">
                <a:solidFill>
                  <a:srgbClr val="000000"/>
                </a:solidFill>
                <a:latin typeface="Arabic DROID KUFI"/>
                <a:ea typeface="Droid Arabic Kufi"/>
                <a:cs typeface="Droid Arabic Kufi"/>
                <a:sym typeface="Droid Arabic Kufi"/>
                <a:rtl/>
              </a:rPr>
              <a:t>: سجّل جميع مهاراتك التقنية والشخصية، وقيّم مستواك في كل منها (قوي، متوسط، يحتاج تطوير)</a:t>
            </a:r>
          </a:p>
        </p:txBody>
      </p:sp>
      <p:sp>
        <p:nvSpPr>
          <p:cNvPr id="6" name="Freeform 6"/>
          <p:cNvSpPr/>
          <p:nvPr/>
        </p:nvSpPr>
        <p:spPr>
          <a:xfrm>
            <a:off x="16788478" y="5738560"/>
            <a:ext cx="1053542" cy="884975"/>
          </a:xfrm>
          <a:custGeom>
            <a:avLst/>
            <a:gdLst/>
            <a:ahLst/>
            <a:cxnLst/>
            <a:rect l="l" t="t" r="r" b="b"/>
            <a:pathLst>
              <a:path w="1053542" h="884975">
                <a:moveTo>
                  <a:pt x="0" y="0"/>
                </a:moveTo>
                <a:lnTo>
                  <a:pt x="1053542" y="0"/>
                </a:lnTo>
                <a:lnTo>
                  <a:pt x="1053542" y="884975"/>
                </a:lnTo>
                <a:lnTo>
                  <a:pt x="0" y="88497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a:endParaRPr lang="en-US">
              <a:latin typeface="Arabic DROID KUFI"/>
            </a:endParaRPr>
          </a:p>
        </p:txBody>
      </p:sp>
      <p:sp>
        <p:nvSpPr>
          <p:cNvPr id="7" name="TextBox 7"/>
          <p:cNvSpPr txBox="1"/>
          <p:nvPr/>
        </p:nvSpPr>
        <p:spPr>
          <a:xfrm>
            <a:off x="445980" y="5961612"/>
            <a:ext cx="16037710" cy="613630"/>
          </a:xfrm>
          <a:prstGeom prst="rect">
            <a:avLst/>
          </a:prstGeom>
        </p:spPr>
        <p:txBody>
          <a:bodyPr lIns="0" tIns="0" rIns="0" bIns="0" rtlCol="0" anchor="t">
            <a:spAutoFit/>
          </a:bodyPr>
          <a:lstStyle/>
          <a:p>
            <a:pPr algn="r">
              <a:lnSpc>
                <a:spcPts val="5120"/>
              </a:lnSpc>
              <a:spcBef>
                <a:spcPct val="0"/>
              </a:spcBef>
            </a:pPr>
            <a:r>
              <a:rPr lang="en-US" sz="3200" dirty="0">
                <a:solidFill>
                  <a:srgbClr val="000000"/>
                </a:solidFill>
                <a:latin typeface="Arabic DROID KUFI"/>
                <a:ea typeface="Droid Arabic Kufi"/>
                <a:cs typeface="Droid Arabic Kufi"/>
                <a:sym typeface="Droid Arabic Kufi"/>
              </a:rPr>
              <a:t> </a:t>
            </a:r>
            <a:r>
              <a:rPr lang="ar-EG" sz="3200" dirty="0">
                <a:solidFill>
                  <a:srgbClr val="000000"/>
                </a:solidFill>
                <a:latin typeface="Arabic DROID KUFI"/>
                <a:ea typeface="Droid Arabic Kufi"/>
                <a:cs typeface="Droid Arabic Kufi"/>
                <a:sym typeface="Droid Arabic Kufi"/>
                <a:rtl/>
              </a:rPr>
              <a:t>ا</a:t>
            </a:r>
            <a:r>
              <a:rPr lang="ar-EG" sz="3200" b="1" dirty="0">
                <a:solidFill>
                  <a:srgbClr val="000000"/>
                </a:solidFill>
                <a:latin typeface="Arabic DROID KUFI"/>
                <a:ea typeface="Droid Arabic Kufi Bold"/>
                <a:cs typeface="Droid Arabic Kufi Bold"/>
                <a:sym typeface="Droid Arabic Kufi Bold"/>
                <a:rtl/>
              </a:rPr>
              <a:t>ستبيانات الشخصية والقدرات:</a:t>
            </a:r>
            <a:r>
              <a:rPr lang="ar-EG" sz="3200" dirty="0">
                <a:solidFill>
                  <a:srgbClr val="000000"/>
                </a:solidFill>
                <a:latin typeface="Arabic DROID KUFI"/>
                <a:ea typeface="Droid Arabic Kufi"/>
                <a:cs typeface="Droid Arabic Kufi"/>
                <a:sym typeface="Droid Arabic Kufi"/>
                <a:rtl/>
              </a:rPr>
              <a:t> استخدمي أدوات تقييم موثوقة لاكتشاف أنماط شخصيتك وقدراتك الفطرية والمكتسبة</a:t>
            </a:r>
          </a:p>
        </p:txBody>
      </p:sp>
      <p:sp>
        <p:nvSpPr>
          <p:cNvPr id="8" name="TextBox 8"/>
          <p:cNvSpPr txBox="1"/>
          <p:nvPr/>
        </p:nvSpPr>
        <p:spPr>
          <a:xfrm>
            <a:off x="419687" y="7525215"/>
            <a:ext cx="12603480" cy="613630"/>
          </a:xfrm>
          <a:prstGeom prst="rect">
            <a:avLst/>
          </a:prstGeom>
        </p:spPr>
        <p:txBody>
          <a:bodyPr wrap="square" lIns="0" tIns="0" rIns="0" bIns="0" rtlCol="0" anchor="t">
            <a:spAutoFit/>
          </a:bodyPr>
          <a:lstStyle/>
          <a:p>
            <a:pPr algn="r">
              <a:lnSpc>
                <a:spcPts val="5120"/>
              </a:lnSpc>
              <a:spcBef>
                <a:spcPct val="0"/>
              </a:spcBef>
            </a:pPr>
            <a:r>
              <a:rPr lang="en-US" sz="3200" dirty="0">
                <a:solidFill>
                  <a:srgbClr val="000000"/>
                </a:solidFill>
                <a:latin typeface="Arabic DROID KUFI"/>
                <a:ea typeface="Droid Arabic Kufi"/>
                <a:cs typeface="Droid Arabic Kufi"/>
                <a:sym typeface="Droid Arabic Kufi"/>
              </a:rPr>
              <a:t> </a:t>
            </a:r>
            <a:r>
              <a:rPr lang="ar-EG" sz="3200" dirty="0">
                <a:solidFill>
                  <a:srgbClr val="000000"/>
                </a:solidFill>
                <a:latin typeface="Arabic DROID KUFI"/>
                <a:ea typeface="Droid Arabic Kufi"/>
                <a:cs typeface="Droid Arabic Kufi"/>
                <a:sym typeface="Droid Arabic Kufi"/>
                <a:rtl/>
              </a:rPr>
              <a:t>اطلبي ملاحظات صادقة من مديرين وزملاء وأصدقاء حول نقاط قوتكِ ومجالات تطويرك</a:t>
            </a:r>
          </a:p>
        </p:txBody>
      </p:sp>
      <p:sp>
        <p:nvSpPr>
          <p:cNvPr id="9" name="Freeform 9"/>
          <p:cNvSpPr/>
          <p:nvPr/>
        </p:nvSpPr>
        <p:spPr>
          <a:xfrm>
            <a:off x="16809266" y="7438034"/>
            <a:ext cx="1053542" cy="884975"/>
          </a:xfrm>
          <a:custGeom>
            <a:avLst/>
            <a:gdLst/>
            <a:ahLst/>
            <a:cxnLst/>
            <a:rect l="l" t="t" r="r" b="b"/>
            <a:pathLst>
              <a:path w="1053542" h="884975">
                <a:moveTo>
                  <a:pt x="0" y="0"/>
                </a:moveTo>
                <a:lnTo>
                  <a:pt x="1053542" y="0"/>
                </a:lnTo>
                <a:lnTo>
                  <a:pt x="1053542" y="884975"/>
                </a:lnTo>
                <a:lnTo>
                  <a:pt x="0" y="88497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a:endParaRPr lang="en-US">
              <a:latin typeface="Arabic DROID KUFI"/>
            </a:endParaRPr>
          </a:p>
        </p:txBody>
      </p:sp>
      <p:sp>
        <p:nvSpPr>
          <p:cNvPr id="10" name="TextBox 10"/>
          <p:cNvSpPr txBox="1"/>
          <p:nvPr/>
        </p:nvSpPr>
        <p:spPr>
          <a:xfrm>
            <a:off x="11490443" y="7698340"/>
            <a:ext cx="5277247" cy="440505"/>
          </a:xfrm>
          <a:prstGeom prst="rect">
            <a:avLst/>
          </a:prstGeom>
        </p:spPr>
        <p:txBody>
          <a:bodyPr lIns="0" tIns="0" rIns="0" bIns="0" rtlCol="0" anchor="t">
            <a:spAutoFit/>
          </a:bodyPr>
          <a:lstStyle/>
          <a:p>
            <a:pPr algn="r">
              <a:lnSpc>
                <a:spcPts val="3296"/>
              </a:lnSpc>
              <a:spcBef>
                <a:spcPct val="0"/>
              </a:spcBef>
            </a:pPr>
            <a:r>
              <a:rPr lang="ar-EG" sz="3200" b="1">
                <a:solidFill>
                  <a:srgbClr val="000000"/>
                </a:solidFill>
                <a:latin typeface="Arabic DROID KUFI"/>
                <a:ea typeface="Droid Arabic Kufi Bold"/>
                <a:cs typeface="Droid Arabic Kufi Bold"/>
                <a:sym typeface="Droid Arabic Kufi Bold"/>
                <a:rtl/>
              </a:rPr>
              <a:t>التغذية الراجعة من الآخرين:</a:t>
            </a:r>
          </a:p>
        </p:txBody>
      </p:sp>
      <p:sp>
        <p:nvSpPr>
          <p:cNvPr id="11" name="TextBox 11"/>
          <p:cNvSpPr txBox="1"/>
          <p:nvPr/>
        </p:nvSpPr>
        <p:spPr>
          <a:xfrm>
            <a:off x="274320" y="8902993"/>
            <a:ext cx="15600068" cy="613630"/>
          </a:xfrm>
          <a:prstGeom prst="rect">
            <a:avLst/>
          </a:prstGeom>
        </p:spPr>
        <p:txBody>
          <a:bodyPr lIns="0" tIns="0" rIns="0" bIns="0" rtlCol="0" anchor="t">
            <a:spAutoFit/>
          </a:bodyPr>
          <a:lstStyle/>
          <a:p>
            <a:pPr algn="r">
              <a:lnSpc>
                <a:spcPts val="5120"/>
              </a:lnSpc>
              <a:spcBef>
                <a:spcPct val="0"/>
              </a:spcBef>
            </a:pPr>
            <a:r>
              <a:rPr lang="ar-EG" sz="3200" dirty="0">
                <a:solidFill>
                  <a:srgbClr val="FF3131"/>
                </a:solidFill>
                <a:latin typeface="Arabic DROID KUFI"/>
                <a:ea typeface="Droid Arabic Kufi"/>
                <a:cs typeface="Droid Arabic Kufi"/>
                <a:sym typeface="Droid Arabic Kufi"/>
                <a:rtl/>
              </a:rPr>
              <a:t>استخدمي نموذج جرد المهارات البسيط لتسجيل ما تعرفه عن نفسك، وابدأ رحلة اكتشافك المهني.</a:t>
            </a:r>
          </a:p>
        </p:txBody>
      </p:sp>
      <p:sp>
        <p:nvSpPr>
          <p:cNvPr id="12" name="TextBox 12"/>
          <p:cNvSpPr txBox="1"/>
          <p:nvPr/>
        </p:nvSpPr>
        <p:spPr>
          <a:xfrm>
            <a:off x="15521699" y="9076118"/>
            <a:ext cx="2491980" cy="440505"/>
          </a:xfrm>
          <a:prstGeom prst="rect">
            <a:avLst/>
          </a:prstGeom>
        </p:spPr>
        <p:txBody>
          <a:bodyPr lIns="0" tIns="0" rIns="0" bIns="0" rtlCol="0" anchor="t">
            <a:spAutoFit/>
          </a:bodyPr>
          <a:lstStyle/>
          <a:p>
            <a:pPr algn="ctr" rtl="1">
              <a:lnSpc>
                <a:spcPts val="3296"/>
              </a:lnSpc>
              <a:spcBef>
                <a:spcPct val="0"/>
              </a:spcBef>
            </a:pPr>
            <a:r>
              <a:rPr lang="ar-EG" sz="3200" b="1">
                <a:solidFill>
                  <a:srgbClr val="000000"/>
                </a:solidFill>
                <a:latin typeface="Arabic DROID KUFI"/>
                <a:ea typeface="Droid Arabic Kufi Bold"/>
                <a:cs typeface="Droid Arabic Kufi Bold"/>
                <a:sym typeface="Droid Arabic Kufi Bold"/>
                <a:rtl/>
              </a:rPr>
              <a:t>*نشاط:</a:t>
            </a:r>
          </a:p>
        </p:txBody>
      </p:sp>
      <p:sp>
        <p:nvSpPr>
          <p:cNvPr id="13" name="Freeform 13"/>
          <p:cNvSpPr/>
          <p:nvPr/>
        </p:nvSpPr>
        <p:spPr>
          <a:xfrm>
            <a:off x="15201900" y="0"/>
            <a:ext cx="3086100" cy="3619500"/>
          </a:xfrm>
          <a:custGeom>
            <a:avLst/>
            <a:gdLst/>
            <a:ahLst/>
            <a:cxnLst/>
            <a:rect l="l" t="t" r="r" b="b"/>
            <a:pathLst>
              <a:path w="3086100" h="3619500">
                <a:moveTo>
                  <a:pt x="0" y="0"/>
                </a:moveTo>
                <a:lnTo>
                  <a:pt x="3086100" y="0"/>
                </a:lnTo>
                <a:lnTo>
                  <a:pt x="3086100" y="3619500"/>
                </a:lnTo>
                <a:lnTo>
                  <a:pt x="0" y="3619500"/>
                </a:lnTo>
                <a:close/>
              </a:path>
            </a:pathLst>
          </a:custGeom>
          <a:blipFill>
            <a:blip r:embed="rId3"/>
            <a:stretch>
              <a:fillRect/>
            </a:stretch>
          </a:blipFill>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17009688" y="2903582"/>
            <a:ext cx="890864" cy="897390"/>
          </a:xfrm>
          <a:custGeom>
            <a:avLst/>
            <a:gdLst/>
            <a:ahLst/>
            <a:cxnLst/>
            <a:rect l="l" t="t" r="r" b="b"/>
            <a:pathLst>
              <a:path w="890864" h="897390">
                <a:moveTo>
                  <a:pt x="890864" y="0"/>
                </a:moveTo>
                <a:lnTo>
                  <a:pt x="0" y="0"/>
                </a:lnTo>
                <a:lnTo>
                  <a:pt x="0" y="897390"/>
                </a:lnTo>
                <a:lnTo>
                  <a:pt x="890864" y="897390"/>
                </a:lnTo>
                <a:lnTo>
                  <a:pt x="890864"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3" name="TextBox 3"/>
          <p:cNvSpPr txBox="1"/>
          <p:nvPr/>
        </p:nvSpPr>
        <p:spPr>
          <a:xfrm>
            <a:off x="398930" y="3159363"/>
            <a:ext cx="16506396" cy="5845831"/>
          </a:xfrm>
          <a:prstGeom prst="rect">
            <a:avLst/>
          </a:prstGeom>
        </p:spPr>
        <p:txBody>
          <a:bodyPr lIns="0" tIns="0" rIns="0" bIns="0" rtlCol="0" anchor="t">
            <a:spAutoFit/>
          </a:bodyPr>
          <a:lstStyle/>
          <a:p>
            <a:pPr algn="r" rtl="1">
              <a:lnSpc>
                <a:spcPts val="5120"/>
              </a:lnSpc>
              <a:spcBef>
                <a:spcPct val="0"/>
              </a:spcBef>
            </a:pPr>
            <a:r>
              <a:rPr lang="ar-EG" sz="3200">
                <a:solidFill>
                  <a:srgbClr val="000000"/>
                </a:solidFill>
                <a:latin typeface="Arabic DROID KUFI"/>
                <a:ea typeface="Droid Arabic Kufi"/>
                <a:cs typeface="Droid Arabic Kufi"/>
                <a:sym typeface="Droid Arabic Kufi"/>
                <a:rtl/>
              </a:rPr>
              <a:t>اكتبي مهاراتك التقنية والشخصية، وضعي تقييماً ذاتياً لكل مهارة، على أن توضحي  نوع المهارة، وطبيعتها، وتقيمكِ الذاتي لها على أن يكون تقيميك لنفسك ضمن إحدى الفئات التالية:  قوي، متوسط، يحتاج إلى تطوير.</a:t>
            </a:r>
          </a:p>
          <a:p>
            <a:pPr algn="r" rtl="1">
              <a:lnSpc>
                <a:spcPts val="5120"/>
              </a:lnSpc>
              <a:spcBef>
                <a:spcPct val="0"/>
              </a:spcBef>
            </a:pPr>
            <a:endParaRPr lang="ar-EG" sz="3200">
              <a:solidFill>
                <a:srgbClr val="000000"/>
              </a:solidFill>
              <a:latin typeface="Arabic DROID KUFI"/>
              <a:ea typeface="Droid Arabic Kufi"/>
              <a:cs typeface="Droid Arabic Kufi"/>
              <a:sym typeface="Droid Arabic Kufi"/>
              <a:rtl/>
            </a:endParaRPr>
          </a:p>
          <a:p>
            <a:pPr algn="r" rtl="1">
              <a:lnSpc>
                <a:spcPts val="5120"/>
              </a:lnSpc>
              <a:spcBef>
                <a:spcPct val="0"/>
              </a:spcBef>
            </a:pPr>
            <a:r>
              <a:rPr lang="ar-EG" sz="3200">
                <a:solidFill>
                  <a:srgbClr val="000000"/>
                </a:solidFill>
                <a:latin typeface="Arabic DROID KUFI"/>
                <a:ea typeface="Droid Arabic Kufi"/>
                <a:cs typeface="Droid Arabic Kufi"/>
                <a:sym typeface="Droid Arabic Kufi"/>
                <a:rtl/>
              </a:rPr>
              <a:t>وفيما يلي توضيح بالأمثلة على آلية الكتابة والتقييم</a:t>
            </a:r>
            <a:r>
              <a:rPr lang="ar-EG" sz="3200" b="1">
                <a:solidFill>
                  <a:srgbClr val="000000"/>
                </a:solidFill>
                <a:latin typeface="Arabic DROID KUFI"/>
                <a:ea typeface="Droid Arabic Kufi Bold"/>
                <a:cs typeface="Droid Arabic Kufi Bold"/>
                <a:sym typeface="Droid Arabic Kufi Bold"/>
                <a:rtl/>
              </a:rPr>
              <a:t>: </a:t>
            </a:r>
          </a:p>
          <a:p>
            <a:pPr algn="r" rtl="1">
              <a:lnSpc>
                <a:spcPts val="5120"/>
              </a:lnSpc>
              <a:spcBef>
                <a:spcPct val="0"/>
              </a:spcBef>
            </a:pPr>
            <a:endParaRPr lang="ar-EG" sz="3200" b="1">
              <a:solidFill>
                <a:srgbClr val="000000"/>
              </a:solidFill>
              <a:latin typeface="Arabic DROID KUFI"/>
              <a:ea typeface="Droid Arabic Kufi Bold"/>
              <a:cs typeface="Droid Arabic Kufi Bold"/>
              <a:sym typeface="Droid Arabic Kufi Bold"/>
              <a:rtl/>
            </a:endParaRPr>
          </a:p>
          <a:p>
            <a:pPr algn="r" rtl="1">
              <a:lnSpc>
                <a:spcPts val="5120"/>
              </a:lnSpc>
              <a:spcBef>
                <a:spcPct val="0"/>
              </a:spcBef>
            </a:pPr>
            <a:r>
              <a:rPr lang="ar-EG" sz="3200" b="1">
                <a:solidFill>
                  <a:srgbClr val="000000"/>
                </a:solidFill>
                <a:latin typeface="Arabic DROID KUFI"/>
                <a:ea typeface="Droid Arabic Kufi Bold"/>
                <a:cs typeface="Droid Arabic Kufi Bold"/>
                <a:sym typeface="Droid Arabic Kufi Bold"/>
                <a:rtl/>
              </a:rPr>
              <a:t>المثال الأول: </a:t>
            </a:r>
            <a:r>
              <a:rPr lang="ar-EG" sz="3200">
                <a:solidFill>
                  <a:srgbClr val="000000"/>
                </a:solidFill>
                <a:latin typeface="Arabic DROID KUFI"/>
                <a:ea typeface="Droid Arabic Kufi"/>
                <a:cs typeface="Droid Arabic Kufi"/>
                <a:sym typeface="Droid Arabic Kufi"/>
                <a:rtl/>
              </a:rPr>
              <a:t>نوع المهارة: تقنية، المهارة: تصميم الجداول، التقييم الذاتي متوسط</a:t>
            </a:r>
            <a:r>
              <a:rPr lang="ar-EG" sz="3200" b="1">
                <a:solidFill>
                  <a:srgbClr val="000000"/>
                </a:solidFill>
                <a:latin typeface="Arabic DROID KUFI"/>
                <a:ea typeface="Droid Arabic Kufi Bold"/>
                <a:cs typeface="Droid Arabic Kufi Bold"/>
                <a:sym typeface="Droid Arabic Kufi Bold"/>
                <a:rtl/>
              </a:rPr>
              <a:t>.</a:t>
            </a:r>
          </a:p>
          <a:p>
            <a:pPr algn="r" rtl="1">
              <a:lnSpc>
                <a:spcPts val="5120"/>
              </a:lnSpc>
              <a:spcBef>
                <a:spcPct val="0"/>
              </a:spcBef>
            </a:pPr>
            <a:r>
              <a:rPr lang="ar-EG" sz="3200" b="1">
                <a:solidFill>
                  <a:srgbClr val="000000"/>
                </a:solidFill>
                <a:latin typeface="Arabic DROID KUFI"/>
                <a:ea typeface="Droid Arabic Kufi Bold"/>
                <a:cs typeface="Droid Arabic Kufi Bold"/>
                <a:sym typeface="Droid Arabic Kufi Bold"/>
                <a:rtl/>
              </a:rPr>
              <a:t>المثال الثالي:</a:t>
            </a:r>
            <a:r>
              <a:rPr lang="ar-EG" sz="3200">
                <a:solidFill>
                  <a:srgbClr val="000000"/>
                </a:solidFill>
                <a:latin typeface="Arabic DROID KUFI"/>
                <a:ea typeface="Droid Arabic Kufi"/>
                <a:cs typeface="Droid Arabic Kufi"/>
                <a:sym typeface="Droid Arabic Kufi"/>
                <a:rtl/>
              </a:rPr>
              <a:t> نوع المهارة: شخصية، المهارة: التواصل الفعال، التقييم الذاتي قوي</a:t>
            </a:r>
          </a:p>
          <a:p>
            <a:pPr algn="r" rtl="1">
              <a:lnSpc>
                <a:spcPts val="5120"/>
              </a:lnSpc>
              <a:spcBef>
                <a:spcPct val="0"/>
              </a:spcBef>
            </a:pPr>
            <a:r>
              <a:rPr lang="ar-EG" sz="3200" b="1">
                <a:solidFill>
                  <a:srgbClr val="000000"/>
                </a:solidFill>
                <a:latin typeface="Arabic DROID KUFI"/>
                <a:ea typeface="Droid Arabic Kufi Bold"/>
                <a:cs typeface="Droid Arabic Kufi Bold"/>
                <a:sym typeface="Droid Arabic Kufi Bold"/>
                <a:rtl/>
              </a:rPr>
              <a:t>المثال الثالث:</a:t>
            </a:r>
            <a:r>
              <a:rPr lang="ar-EG" sz="3200">
                <a:solidFill>
                  <a:srgbClr val="000000"/>
                </a:solidFill>
                <a:latin typeface="Arabic DROID KUFI"/>
                <a:ea typeface="Droid Arabic Kufi"/>
                <a:cs typeface="Droid Arabic Kufi"/>
                <a:sym typeface="Droid Arabic Kufi"/>
                <a:rtl/>
              </a:rPr>
              <a:t> نوع المهارة: شخصية، المهارة: العمل تحت الضغط، التقييم الذاتي: يحتاج إلى تطوير.</a:t>
            </a:r>
          </a:p>
          <a:p>
            <a:pPr algn="r" rtl="1">
              <a:lnSpc>
                <a:spcPts val="5120"/>
              </a:lnSpc>
              <a:spcBef>
                <a:spcPct val="0"/>
              </a:spcBef>
            </a:pPr>
            <a:endParaRPr lang="ar-EG" sz="3200">
              <a:solidFill>
                <a:srgbClr val="000000"/>
              </a:solidFill>
              <a:latin typeface="Arabic DROID KUFI"/>
              <a:ea typeface="Droid Arabic Kufi"/>
              <a:cs typeface="Droid Arabic Kufi"/>
              <a:sym typeface="Droid Arabic Kufi"/>
              <a:rtl/>
            </a:endParaRPr>
          </a:p>
        </p:txBody>
      </p:sp>
      <p:sp>
        <p:nvSpPr>
          <p:cNvPr id="4" name="TextBox 4"/>
          <p:cNvSpPr txBox="1"/>
          <p:nvPr/>
        </p:nvSpPr>
        <p:spPr>
          <a:xfrm>
            <a:off x="3750572" y="1349105"/>
            <a:ext cx="9803113" cy="692497"/>
          </a:xfrm>
          <a:prstGeom prst="rect">
            <a:avLst/>
          </a:prstGeom>
        </p:spPr>
        <p:txBody>
          <a:bodyPr lIns="0" tIns="0" rIns="0" bIns="0" rtlCol="0" anchor="t">
            <a:spAutoFit/>
          </a:bodyPr>
          <a:lstStyle/>
          <a:p>
            <a:pPr marL="0" lvl="0" indent="0" algn="r" rtl="1">
              <a:lnSpc>
                <a:spcPts val="5150"/>
              </a:lnSpc>
            </a:pPr>
            <a:r>
              <a:rPr lang="ar-EG" sz="5000" b="1">
                <a:solidFill>
                  <a:srgbClr val="3361AE"/>
                </a:solidFill>
                <a:latin typeface="Arabic DROID KUFI"/>
                <a:ea typeface="Droid Arabic Kufi Bold"/>
                <a:cs typeface="Droid Arabic Kufi Bold"/>
                <a:sym typeface="Droid Arabic Kufi Bold"/>
                <a:rtl/>
              </a:rPr>
              <a:t>تمرين جرد المهارات</a:t>
            </a:r>
          </a:p>
        </p:txBody>
      </p:sp>
      <p:sp>
        <p:nvSpPr>
          <p:cNvPr id="5" name="Freeform 5"/>
          <p:cNvSpPr/>
          <p:nvPr/>
        </p:nvSpPr>
        <p:spPr>
          <a:xfrm>
            <a:off x="0" y="0"/>
            <a:ext cx="2392680" cy="3169920"/>
          </a:xfrm>
          <a:custGeom>
            <a:avLst/>
            <a:gdLst/>
            <a:ahLst/>
            <a:cxnLst/>
            <a:rect l="l" t="t" r="r" b="b"/>
            <a:pathLst>
              <a:path w="2392680" h="3169920">
                <a:moveTo>
                  <a:pt x="0" y="0"/>
                </a:moveTo>
                <a:lnTo>
                  <a:pt x="2392680" y="0"/>
                </a:lnTo>
                <a:lnTo>
                  <a:pt x="2392680" y="3169920"/>
                </a:lnTo>
                <a:lnTo>
                  <a:pt x="0" y="3169920"/>
                </a:lnTo>
                <a:close/>
              </a:path>
            </a:pathLst>
          </a:custGeom>
          <a:blipFill>
            <a:blip r:embed="rId3"/>
            <a:stretch>
              <a:fillRect/>
            </a:stretch>
          </a:blipFill>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2240280" cy="2651760"/>
          </a:xfrm>
          <a:custGeom>
            <a:avLst/>
            <a:gdLst/>
            <a:ahLst/>
            <a:cxnLst/>
            <a:rect l="l" t="t" r="r" b="b"/>
            <a:pathLst>
              <a:path w="2240280" h="2651760">
                <a:moveTo>
                  <a:pt x="0" y="0"/>
                </a:moveTo>
                <a:lnTo>
                  <a:pt x="2240280" y="0"/>
                </a:lnTo>
                <a:lnTo>
                  <a:pt x="2240280" y="2651760"/>
                </a:lnTo>
                <a:lnTo>
                  <a:pt x="0" y="2651760"/>
                </a:lnTo>
                <a:close/>
              </a:path>
            </a:pathLst>
          </a:custGeom>
          <a:blipFill>
            <a:blip r:embed="rId2"/>
            <a:stretch>
              <a:fillRect/>
            </a:stretch>
          </a:blipFill>
        </p:spPr>
        <p:txBody>
          <a:bodyPr/>
          <a:lstStyle/>
          <a:p>
            <a:endParaRPr lang="en-US"/>
          </a:p>
        </p:txBody>
      </p:sp>
      <p:sp>
        <p:nvSpPr>
          <p:cNvPr id="3" name="Freeform 3"/>
          <p:cNvSpPr/>
          <p:nvPr/>
        </p:nvSpPr>
        <p:spPr>
          <a:xfrm rot="-10800000">
            <a:off x="17353560" y="6417423"/>
            <a:ext cx="622880" cy="492075"/>
          </a:xfrm>
          <a:custGeom>
            <a:avLst/>
            <a:gdLst/>
            <a:ahLst/>
            <a:cxnLst/>
            <a:rect l="l" t="t" r="r" b="b"/>
            <a:pathLst>
              <a:path w="622880" h="492075">
                <a:moveTo>
                  <a:pt x="0" y="0"/>
                </a:moveTo>
                <a:lnTo>
                  <a:pt x="622880" y="0"/>
                </a:lnTo>
                <a:lnTo>
                  <a:pt x="622880" y="492076"/>
                </a:lnTo>
                <a:lnTo>
                  <a:pt x="0" y="4920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Arabic DROID KUFI"/>
            </a:endParaRPr>
          </a:p>
        </p:txBody>
      </p:sp>
      <p:sp>
        <p:nvSpPr>
          <p:cNvPr id="4" name="TextBox 4"/>
          <p:cNvSpPr txBox="1"/>
          <p:nvPr/>
        </p:nvSpPr>
        <p:spPr>
          <a:xfrm>
            <a:off x="274320" y="2528025"/>
            <a:ext cx="16876069" cy="3199737"/>
          </a:xfrm>
          <a:prstGeom prst="rect">
            <a:avLst/>
          </a:prstGeom>
        </p:spPr>
        <p:txBody>
          <a:bodyPr lIns="0" tIns="0" rIns="0" bIns="0" rtlCol="0" anchor="t">
            <a:spAutoFit/>
          </a:bodyPr>
          <a:lstStyle/>
          <a:p>
            <a:pPr algn="ctr" rtl="1">
              <a:lnSpc>
                <a:spcPts val="5120"/>
              </a:lnSpc>
            </a:pPr>
            <a:endParaRPr>
              <a:latin typeface="Arabic DROID KUFI"/>
            </a:endParaRPr>
          </a:p>
          <a:p>
            <a:pPr algn="ctr" rtl="1">
              <a:lnSpc>
                <a:spcPts val="5120"/>
              </a:lnSpc>
            </a:pPr>
            <a:r>
              <a:rPr lang="ar-EG" sz="3200">
                <a:solidFill>
                  <a:srgbClr val="000000"/>
                </a:solidFill>
                <a:latin typeface="Arabic DROID KUFI"/>
                <a:ea typeface="Droid Arabic Kufi"/>
                <a:cs typeface="Droid Arabic Kufi"/>
                <a:sym typeface="Droid Arabic Kufi"/>
                <a:rtl/>
              </a:rPr>
              <a:t>ابدئي بكتابة جرد لمهارتك بصيغة متكاملة ، بحيث تذكري دليل للمهارات التي كان تقييمك فيها قوي، وتوضحي إجراء/ خطة للتطوير للمهارات التي كان تقييمها متوسط أو يحتاج إلى تطوير</a:t>
            </a:r>
          </a:p>
          <a:p>
            <a:pPr algn="ctr" rtl="1">
              <a:lnSpc>
                <a:spcPts val="5120"/>
              </a:lnSpc>
            </a:pPr>
            <a:r>
              <a:rPr lang="ar-EG" sz="3200">
                <a:solidFill>
                  <a:srgbClr val="000000"/>
                </a:solidFill>
                <a:latin typeface="Arabic DROID KUFI"/>
                <a:ea typeface="Droid Arabic Kufi"/>
                <a:cs typeface="Droid Arabic Kufi"/>
                <a:sym typeface="Droid Arabic Kufi"/>
                <a:rtl/>
              </a:rPr>
              <a:t> </a:t>
            </a:r>
          </a:p>
          <a:p>
            <a:pPr algn="ctr" rtl="1">
              <a:lnSpc>
                <a:spcPts val="5120"/>
              </a:lnSpc>
            </a:pPr>
            <a:endParaRPr lang="ar-EG" sz="3200">
              <a:solidFill>
                <a:srgbClr val="000000"/>
              </a:solidFill>
              <a:latin typeface="Arabic DROID KUFI"/>
              <a:ea typeface="Droid Arabic Kufi"/>
              <a:cs typeface="Droid Arabic Kufi"/>
              <a:sym typeface="Droid Arabic Kufi"/>
              <a:rtl/>
            </a:endParaRPr>
          </a:p>
        </p:txBody>
      </p:sp>
      <p:sp>
        <p:nvSpPr>
          <p:cNvPr id="5" name="TextBox 5"/>
          <p:cNvSpPr txBox="1"/>
          <p:nvPr/>
        </p:nvSpPr>
        <p:spPr>
          <a:xfrm>
            <a:off x="274320" y="4777119"/>
            <a:ext cx="16984980" cy="608937"/>
          </a:xfrm>
          <a:prstGeom prst="rect">
            <a:avLst/>
          </a:prstGeom>
        </p:spPr>
        <p:txBody>
          <a:bodyPr lIns="0" tIns="0" rIns="0" bIns="0" rtlCol="0" anchor="t">
            <a:spAutoFit/>
          </a:bodyPr>
          <a:lstStyle/>
          <a:p>
            <a:pPr algn="r" rtl="1">
              <a:lnSpc>
                <a:spcPts val="5120"/>
              </a:lnSpc>
            </a:pPr>
            <a:r>
              <a:rPr lang="ar-EG" sz="3200">
                <a:solidFill>
                  <a:srgbClr val="000000"/>
                </a:solidFill>
                <a:latin typeface="Arabic DROID KUFI"/>
                <a:ea typeface="Droid Arabic Kufi"/>
                <a:cs typeface="Droid Arabic Kufi"/>
                <a:sym typeface="Droid Arabic Kufi"/>
                <a:rtl/>
              </a:rPr>
              <a:t>وفيما يلي توضيح بالأمثلة على كيفية كتابة جرد متكامل للمهارات:</a:t>
            </a:r>
          </a:p>
        </p:txBody>
      </p:sp>
      <p:sp>
        <p:nvSpPr>
          <p:cNvPr id="6" name="TextBox 6"/>
          <p:cNvSpPr txBox="1"/>
          <p:nvPr/>
        </p:nvSpPr>
        <p:spPr>
          <a:xfrm>
            <a:off x="274320" y="6293598"/>
            <a:ext cx="16984980" cy="2575705"/>
          </a:xfrm>
          <a:prstGeom prst="rect">
            <a:avLst/>
          </a:prstGeom>
        </p:spPr>
        <p:txBody>
          <a:bodyPr lIns="0" tIns="0" rIns="0" bIns="0" rtlCol="0" anchor="t">
            <a:spAutoFit/>
          </a:bodyPr>
          <a:lstStyle/>
          <a:p>
            <a:pPr algn="r" rtl="1">
              <a:lnSpc>
                <a:spcPts val="5120"/>
              </a:lnSpc>
            </a:pPr>
            <a:r>
              <a:rPr lang="ar-EG" sz="3200">
                <a:solidFill>
                  <a:srgbClr val="000000"/>
                </a:solidFill>
                <a:latin typeface="Arabic DROID KUFI"/>
                <a:ea typeface="Droid Arabic Kufi"/>
                <a:cs typeface="Droid Arabic Kufi"/>
                <a:sym typeface="Droid Arabic Kufi"/>
                <a:rtl/>
              </a:rPr>
              <a:t>المهارة: التواصل الفعال، التقييم الذاتي: قوي، الدليل: تمكنت من إقامة علاقات دائمة مع </a:t>
            </a:r>
            <a:r>
              <a:rPr lang="en-US" sz="3200">
                <a:solidFill>
                  <a:srgbClr val="000000"/>
                </a:solidFill>
                <a:latin typeface="Arabic DROID KUFI"/>
                <a:ea typeface="Droid Arabic Kufi"/>
                <a:cs typeface="Droid Arabic Kufi"/>
                <a:sym typeface="Droid Arabic Kufi"/>
              </a:rPr>
              <a:t>5</a:t>
            </a:r>
            <a:r>
              <a:rPr lang="ar-EG" sz="3200">
                <a:solidFill>
                  <a:srgbClr val="000000"/>
                </a:solidFill>
                <a:latin typeface="Arabic DROID KUFI"/>
                <a:ea typeface="Droid Arabic Kufi"/>
                <a:cs typeface="Droid Arabic Kufi"/>
                <a:sym typeface="Droid Arabic Kufi"/>
                <a:rtl/>
              </a:rPr>
              <a:t> زملاء في المهنة من خلال مشاركتي في فعاليالت ميدانية مختلفة خلال شهر ونصف فقط.</a:t>
            </a:r>
          </a:p>
          <a:p>
            <a:pPr algn="r" rtl="1">
              <a:lnSpc>
                <a:spcPts val="5120"/>
              </a:lnSpc>
            </a:pPr>
            <a:endParaRPr lang="ar-EG" sz="3200">
              <a:solidFill>
                <a:srgbClr val="000000"/>
              </a:solidFill>
              <a:latin typeface="Arabic DROID KUFI"/>
              <a:ea typeface="Droid Arabic Kufi"/>
              <a:cs typeface="Droid Arabic Kufi"/>
              <a:sym typeface="Droid Arabic Kufi"/>
              <a:rtl/>
            </a:endParaRPr>
          </a:p>
          <a:p>
            <a:pPr algn="r" rtl="1">
              <a:lnSpc>
                <a:spcPts val="5120"/>
              </a:lnSpc>
            </a:pPr>
            <a:r>
              <a:rPr lang="ar-EG" sz="3200">
                <a:solidFill>
                  <a:srgbClr val="000000"/>
                </a:solidFill>
                <a:latin typeface="Arabic DROID KUFI"/>
                <a:ea typeface="Droid Arabic Kufi"/>
                <a:cs typeface="Droid Arabic Kufi"/>
                <a:sym typeface="Droid Arabic Kufi"/>
                <a:rtl/>
              </a:rPr>
              <a:t>المهارة: تصميم الجداول، التقييم الذاتي: متوسط، خطة التطوير: الإنضمام إلى دورة تدريبية في التعامل مع برامج </a:t>
            </a:r>
            <a:r>
              <a:rPr lang="en-US" sz="3200">
                <a:solidFill>
                  <a:srgbClr val="000000"/>
                </a:solidFill>
                <a:latin typeface="Arabic DROID KUFI"/>
                <a:ea typeface="Droid Arabic Kufi"/>
                <a:cs typeface="Droid Arabic Kufi"/>
                <a:sym typeface="Droid Arabic Kufi"/>
              </a:rPr>
              <a:t>Microsoftoffice</a:t>
            </a:r>
            <a:r>
              <a:rPr lang="ar-EG" sz="3200">
                <a:solidFill>
                  <a:srgbClr val="000000"/>
                </a:solidFill>
                <a:latin typeface="Arabic DROID KUFI"/>
                <a:ea typeface="Droid Arabic Kufi"/>
                <a:cs typeface="Droid Arabic Kufi"/>
                <a:sym typeface="Droid Arabic Kufi"/>
                <a:rtl/>
              </a:rPr>
              <a:t> </a:t>
            </a:r>
          </a:p>
        </p:txBody>
      </p:sp>
      <p:sp>
        <p:nvSpPr>
          <p:cNvPr id="7" name="Freeform 7"/>
          <p:cNvSpPr/>
          <p:nvPr/>
        </p:nvSpPr>
        <p:spPr>
          <a:xfrm rot="-10800000">
            <a:off x="17353560" y="8390200"/>
            <a:ext cx="670313" cy="529548"/>
          </a:xfrm>
          <a:custGeom>
            <a:avLst/>
            <a:gdLst/>
            <a:ahLst/>
            <a:cxnLst/>
            <a:rect l="l" t="t" r="r" b="b"/>
            <a:pathLst>
              <a:path w="670313" h="529548">
                <a:moveTo>
                  <a:pt x="0" y="0"/>
                </a:moveTo>
                <a:lnTo>
                  <a:pt x="670313" y="0"/>
                </a:lnTo>
                <a:lnTo>
                  <a:pt x="670313" y="529547"/>
                </a:lnTo>
                <a:lnTo>
                  <a:pt x="0" y="52954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Arabic DROID KUFI"/>
            </a:endParaRPr>
          </a:p>
        </p:txBody>
      </p:sp>
      <p:sp>
        <p:nvSpPr>
          <p:cNvPr id="8" name="Freeform 8"/>
          <p:cNvSpPr/>
          <p:nvPr/>
        </p:nvSpPr>
        <p:spPr>
          <a:xfrm flipH="1">
            <a:off x="17047388" y="3226218"/>
            <a:ext cx="641328" cy="646027"/>
          </a:xfrm>
          <a:custGeom>
            <a:avLst/>
            <a:gdLst/>
            <a:ahLst/>
            <a:cxnLst/>
            <a:rect l="l" t="t" r="r" b="b"/>
            <a:pathLst>
              <a:path w="641328" h="646027">
                <a:moveTo>
                  <a:pt x="641329" y="0"/>
                </a:moveTo>
                <a:lnTo>
                  <a:pt x="0" y="0"/>
                </a:lnTo>
                <a:lnTo>
                  <a:pt x="0" y="646026"/>
                </a:lnTo>
                <a:lnTo>
                  <a:pt x="641329" y="646026"/>
                </a:lnTo>
                <a:lnTo>
                  <a:pt x="641329"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Arabic DROID KUFI"/>
            </a:endParaRPr>
          </a:p>
        </p:txBody>
      </p:sp>
      <p:sp>
        <p:nvSpPr>
          <p:cNvPr id="9" name="TextBox 9"/>
          <p:cNvSpPr txBox="1"/>
          <p:nvPr/>
        </p:nvSpPr>
        <p:spPr>
          <a:xfrm>
            <a:off x="6927289" y="1204507"/>
            <a:ext cx="5988546" cy="961802"/>
          </a:xfrm>
          <a:prstGeom prst="rect">
            <a:avLst/>
          </a:prstGeom>
        </p:spPr>
        <p:txBody>
          <a:bodyPr lIns="0" tIns="0" rIns="0" bIns="0" rtlCol="0" anchor="t">
            <a:spAutoFit/>
          </a:bodyPr>
          <a:lstStyle/>
          <a:p>
            <a:pPr algn="ctr" rtl="1">
              <a:lnSpc>
                <a:spcPts val="7999"/>
              </a:lnSpc>
              <a:spcBef>
                <a:spcPct val="0"/>
              </a:spcBef>
            </a:pPr>
            <a:r>
              <a:rPr lang="ar-EG" sz="4999" b="1">
                <a:solidFill>
                  <a:srgbClr val="3361AE"/>
                </a:solidFill>
                <a:latin typeface="Arabic DROID KUFI"/>
                <a:ea typeface="Droid Arabic Kufi Bold"/>
                <a:cs typeface="Droid Arabic Kufi Bold"/>
                <a:sym typeface="Droid Arabic Kufi Bold"/>
                <a:rtl/>
              </a:rPr>
              <a:t>تمرين جرد المهارات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41454" y="3255345"/>
            <a:ext cx="15118990" cy="3847465"/>
          </a:xfrm>
          <a:prstGeom prst="rect">
            <a:avLst/>
          </a:prstGeom>
        </p:spPr>
        <p:txBody>
          <a:bodyPr lIns="0" tIns="0" rIns="0" bIns="0" rtlCol="0" anchor="t">
            <a:spAutoFit/>
          </a:bodyPr>
          <a:lstStyle/>
          <a:p>
            <a:pPr marL="0" lvl="0" indent="0" algn="r" rtl="1">
              <a:lnSpc>
                <a:spcPts val="5120"/>
              </a:lnSpc>
            </a:pPr>
            <a:r>
              <a:rPr lang="ar-EG" sz="3200">
                <a:solidFill>
                  <a:srgbClr val="000000"/>
                </a:solidFill>
                <a:latin typeface="Arabic DROID KUFI"/>
                <a:ea typeface="Droid Arabic Kufi"/>
                <a:cs typeface="Droid Arabic Kufi"/>
                <a:sym typeface="Droid Arabic Kufi"/>
                <a:rtl/>
              </a:rPr>
              <a:t>نصائح لطلب الملاحظات بفعالية:</a:t>
            </a:r>
          </a:p>
          <a:p>
            <a:pPr marL="0" lvl="0" indent="0" algn="r" rtl="1">
              <a:lnSpc>
                <a:spcPts val="5120"/>
              </a:lnSpc>
            </a:pPr>
            <a:r>
              <a:rPr lang="ar-EG" sz="3200">
                <a:solidFill>
                  <a:srgbClr val="000000"/>
                </a:solidFill>
                <a:latin typeface="Arabic DROID KUFI"/>
                <a:ea typeface="Droid Arabic Kufi"/>
                <a:cs typeface="Droid Arabic Kufi"/>
                <a:sym typeface="Droid Arabic Kufi"/>
                <a:rtl/>
              </a:rPr>
              <a:t> اختاري الوقت المناسب وكوني محددة في طلبك</a:t>
            </a:r>
          </a:p>
          <a:p>
            <a:pPr marL="0" lvl="0" indent="0" algn="r" rtl="1">
              <a:lnSpc>
                <a:spcPts val="5120"/>
              </a:lnSpc>
            </a:pPr>
            <a:r>
              <a:rPr lang="ar-EG" sz="3200">
                <a:solidFill>
                  <a:srgbClr val="000000"/>
                </a:solidFill>
                <a:latin typeface="Arabic DROID KUFI"/>
                <a:ea typeface="Droid Arabic Kufi"/>
                <a:cs typeface="Droid Arabic Kufi"/>
                <a:sym typeface="Droid Arabic Kufi"/>
                <a:rtl/>
              </a:rPr>
              <a:t>اسألي: «ما المهارة التي تراها أقوى لديّ؟»</a:t>
            </a:r>
          </a:p>
          <a:p>
            <a:pPr marL="0" lvl="0" indent="0" algn="r" rtl="1">
              <a:lnSpc>
                <a:spcPts val="5120"/>
              </a:lnSpc>
            </a:pPr>
            <a:r>
              <a:rPr lang="ar-EG" sz="3200">
                <a:solidFill>
                  <a:srgbClr val="000000"/>
                </a:solidFill>
                <a:latin typeface="Arabic DROID KUFI"/>
                <a:ea typeface="Droid Arabic Kufi"/>
                <a:cs typeface="Droid Arabic Kufi"/>
                <a:sym typeface="Droid Arabic Kufi"/>
                <a:rtl/>
              </a:rPr>
              <a:t>اسألي: «ما الجانب الذي تنصحيني بتطويره؟»</a:t>
            </a:r>
          </a:p>
          <a:p>
            <a:pPr marL="0" lvl="0" indent="0" algn="r" rtl="1">
              <a:lnSpc>
                <a:spcPts val="5120"/>
              </a:lnSpc>
            </a:pPr>
            <a:r>
              <a:rPr lang="ar-EG" sz="3200">
                <a:solidFill>
                  <a:srgbClr val="000000"/>
                </a:solidFill>
                <a:latin typeface="Arabic DROID KUFI"/>
                <a:ea typeface="Droid Arabic Kufi"/>
                <a:cs typeface="Droid Arabic Kufi"/>
                <a:sym typeface="Droid Arabic Kufi"/>
                <a:rtl/>
              </a:rPr>
              <a:t> اسألي: «كيف أبدو في التعاون مع الفريق؟»</a:t>
            </a:r>
          </a:p>
          <a:p>
            <a:pPr marL="0" lvl="0" indent="0" algn="r" rtl="1">
              <a:lnSpc>
                <a:spcPts val="5120"/>
              </a:lnSpc>
            </a:pPr>
            <a:endParaRPr lang="ar-EG" sz="3200">
              <a:solidFill>
                <a:srgbClr val="000000"/>
              </a:solidFill>
              <a:latin typeface="Arabic DROID KUFI"/>
              <a:ea typeface="Droid Arabic Kufi"/>
              <a:cs typeface="Droid Arabic Kufi"/>
              <a:sym typeface="Droid Arabic Kufi"/>
              <a:rtl/>
            </a:endParaRPr>
          </a:p>
        </p:txBody>
      </p:sp>
      <p:sp>
        <p:nvSpPr>
          <p:cNvPr id="3" name="Freeform 3"/>
          <p:cNvSpPr/>
          <p:nvPr/>
        </p:nvSpPr>
        <p:spPr>
          <a:xfrm>
            <a:off x="15941553" y="4068935"/>
            <a:ext cx="486849" cy="417721"/>
          </a:xfrm>
          <a:custGeom>
            <a:avLst/>
            <a:gdLst/>
            <a:ahLst/>
            <a:cxnLst/>
            <a:rect l="l" t="t" r="r" b="b"/>
            <a:pathLst>
              <a:path w="486849" h="417721">
                <a:moveTo>
                  <a:pt x="0" y="0"/>
                </a:moveTo>
                <a:lnTo>
                  <a:pt x="486849" y="0"/>
                </a:lnTo>
                <a:lnTo>
                  <a:pt x="486849" y="417720"/>
                </a:lnTo>
                <a:lnTo>
                  <a:pt x="0" y="417720"/>
                </a:lnTo>
                <a:lnTo>
                  <a:pt x="0" y="0"/>
                </a:lnTo>
                <a:close/>
              </a:path>
            </a:pathLst>
          </a:custGeom>
          <a:blipFill>
            <a:blip r:embed="rId2"/>
            <a:stretch>
              <a:fillRect l="-65947" r="-65947"/>
            </a:stretch>
          </a:blipFill>
        </p:spPr>
        <p:txBody>
          <a:bodyPr/>
          <a:lstStyle/>
          <a:p>
            <a:endParaRPr lang="en-US">
              <a:latin typeface="Arabic DROID KUFI"/>
            </a:endParaRPr>
          </a:p>
        </p:txBody>
      </p:sp>
      <p:sp>
        <p:nvSpPr>
          <p:cNvPr id="4" name="TextBox 4"/>
          <p:cNvSpPr txBox="1"/>
          <p:nvPr/>
        </p:nvSpPr>
        <p:spPr>
          <a:xfrm>
            <a:off x="4422682" y="1104900"/>
            <a:ext cx="9442636" cy="692497"/>
          </a:xfrm>
          <a:prstGeom prst="rect">
            <a:avLst/>
          </a:prstGeom>
        </p:spPr>
        <p:txBody>
          <a:bodyPr lIns="0" tIns="0" rIns="0" bIns="0" rtlCol="0" anchor="t">
            <a:spAutoFit/>
          </a:bodyPr>
          <a:lstStyle/>
          <a:p>
            <a:pPr marL="0" lvl="0" indent="0" algn="ctr" rtl="1">
              <a:lnSpc>
                <a:spcPts val="5150"/>
              </a:lnSpc>
            </a:pPr>
            <a:r>
              <a:rPr lang="ar-EG" sz="5000" b="1">
                <a:solidFill>
                  <a:srgbClr val="3361AE"/>
                </a:solidFill>
                <a:latin typeface="Arabic DROID KUFI"/>
                <a:ea typeface="Droid Arabic Kufi Bold"/>
                <a:cs typeface="Droid Arabic Kufi Bold"/>
                <a:sym typeface="Droid Arabic Kufi Bold"/>
                <a:rtl/>
              </a:rPr>
              <a:t>طلب التغذية الراجعة</a:t>
            </a:r>
          </a:p>
        </p:txBody>
      </p:sp>
      <p:sp>
        <p:nvSpPr>
          <p:cNvPr id="5" name="Freeform 5"/>
          <p:cNvSpPr/>
          <p:nvPr/>
        </p:nvSpPr>
        <p:spPr>
          <a:xfrm>
            <a:off x="15935027" y="5382714"/>
            <a:ext cx="531756" cy="456251"/>
          </a:xfrm>
          <a:custGeom>
            <a:avLst/>
            <a:gdLst/>
            <a:ahLst/>
            <a:cxnLst/>
            <a:rect l="l" t="t" r="r" b="b"/>
            <a:pathLst>
              <a:path w="531756" h="456251">
                <a:moveTo>
                  <a:pt x="0" y="0"/>
                </a:moveTo>
                <a:lnTo>
                  <a:pt x="531756" y="0"/>
                </a:lnTo>
                <a:lnTo>
                  <a:pt x="531756" y="456252"/>
                </a:lnTo>
                <a:lnTo>
                  <a:pt x="0" y="456252"/>
                </a:lnTo>
                <a:lnTo>
                  <a:pt x="0" y="0"/>
                </a:lnTo>
                <a:close/>
              </a:path>
            </a:pathLst>
          </a:custGeom>
          <a:blipFill>
            <a:blip r:embed="rId2"/>
            <a:stretch>
              <a:fillRect l="-65947" r="-65947"/>
            </a:stretch>
          </a:blipFill>
        </p:spPr>
        <p:txBody>
          <a:bodyPr/>
          <a:lstStyle/>
          <a:p>
            <a:endParaRPr lang="en-US">
              <a:latin typeface="Arabic DROID KUFI"/>
            </a:endParaRPr>
          </a:p>
        </p:txBody>
      </p:sp>
      <p:sp>
        <p:nvSpPr>
          <p:cNvPr id="6" name="Freeform 6"/>
          <p:cNvSpPr/>
          <p:nvPr/>
        </p:nvSpPr>
        <p:spPr>
          <a:xfrm>
            <a:off x="15905749" y="5991366"/>
            <a:ext cx="531756" cy="456251"/>
          </a:xfrm>
          <a:custGeom>
            <a:avLst/>
            <a:gdLst/>
            <a:ahLst/>
            <a:cxnLst/>
            <a:rect l="l" t="t" r="r" b="b"/>
            <a:pathLst>
              <a:path w="531756" h="456251">
                <a:moveTo>
                  <a:pt x="0" y="0"/>
                </a:moveTo>
                <a:lnTo>
                  <a:pt x="531756" y="0"/>
                </a:lnTo>
                <a:lnTo>
                  <a:pt x="531756" y="456251"/>
                </a:lnTo>
                <a:lnTo>
                  <a:pt x="0" y="456251"/>
                </a:lnTo>
                <a:lnTo>
                  <a:pt x="0" y="0"/>
                </a:lnTo>
                <a:close/>
              </a:path>
            </a:pathLst>
          </a:custGeom>
          <a:blipFill>
            <a:blip r:embed="rId3"/>
            <a:stretch>
              <a:fillRect l="-65947" r="-65947"/>
            </a:stretch>
          </a:blipFill>
        </p:spPr>
        <p:txBody>
          <a:bodyPr/>
          <a:lstStyle/>
          <a:p>
            <a:endParaRPr lang="en-US">
              <a:latin typeface="Arabic DROID KUFI"/>
            </a:endParaRPr>
          </a:p>
        </p:txBody>
      </p:sp>
      <p:sp>
        <p:nvSpPr>
          <p:cNvPr id="7" name="Freeform 7"/>
          <p:cNvSpPr/>
          <p:nvPr/>
        </p:nvSpPr>
        <p:spPr>
          <a:xfrm>
            <a:off x="15940388" y="4724780"/>
            <a:ext cx="488014" cy="418720"/>
          </a:xfrm>
          <a:custGeom>
            <a:avLst/>
            <a:gdLst/>
            <a:ahLst/>
            <a:cxnLst/>
            <a:rect l="l" t="t" r="r" b="b"/>
            <a:pathLst>
              <a:path w="488014" h="418720">
                <a:moveTo>
                  <a:pt x="0" y="0"/>
                </a:moveTo>
                <a:lnTo>
                  <a:pt x="488014" y="0"/>
                </a:lnTo>
                <a:lnTo>
                  <a:pt x="488014" y="418720"/>
                </a:lnTo>
                <a:lnTo>
                  <a:pt x="0" y="418720"/>
                </a:lnTo>
                <a:lnTo>
                  <a:pt x="0" y="0"/>
                </a:lnTo>
                <a:close/>
              </a:path>
            </a:pathLst>
          </a:custGeom>
          <a:blipFill>
            <a:blip r:embed="rId3"/>
            <a:stretch>
              <a:fillRect l="-65947" r="-65947"/>
            </a:stretch>
          </a:blipFill>
        </p:spPr>
        <p:txBody>
          <a:bodyPr/>
          <a:lstStyle/>
          <a:p>
            <a:endParaRPr lang="en-US">
              <a:latin typeface="Arabic DROID KUFI"/>
            </a:endParaRPr>
          </a:p>
        </p:txBody>
      </p:sp>
      <p:sp>
        <p:nvSpPr>
          <p:cNvPr id="8" name="Freeform 8"/>
          <p:cNvSpPr/>
          <p:nvPr/>
        </p:nvSpPr>
        <p:spPr>
          <a:xfrm>
            <a:off x="13754100" y="0"/>
            <a:ext cx="4533900" cy="5928360"/>
          </a:xfrm>
          <a:custGeom>
            <a:avLst/>
            <a:gdLst/>
            <a:ahLst/>
            <a:cxnLst/>
            <a:rect l="l" t="t" r="r" b="b"/>
            <a:pathLst>
              <a:path w="4533900" h="5928360">
                <a:moveTo>
                  <a:pt x="0" y="0"/>
                </a:moveTo>
                <a:lnTo>
                  <a:pt x="4533900" y="0"/>
                </a:lnTo>
                <a:lnTo>
                  <a:pt x="4533900" y="5928360"/>
                </a:lnTo>
                <a:lnTo>
                  <a:pt x="0" y="5928360"/>
                </a:lnTo>
                <a:close/>
              </a:path>
            </a:pathLst>
          </a:custGeom>
          <a:blipFill>
            <a:blip r:embed="rId4"/>
            <a:stretch>
              <a:fillRect/>
            </a:stretch>
          </a:blipFill>
        </p:spPr>
        <p:txBody>
          <a:bodyPr/>
          <a:lstStyle/>
          <a:p>
            <a:endParaRPr lang="en-US"/>
          </a:p>
        </p:txBody>
      </p:sp>
      <p:sp>
        <p:nvSpPr>
          <p:cNvPr id="9" name="Freeform 9"/>
          <p:cNvSpPr/>
          <p:nvPr/>
        </p:nvSpPr>
        <p:spPr>
          <a:xfrm>
            <a:off x="650014" y="7485059"/>
            <a:ext cx="3687756" cy="2710501"/>
          </a:xfrm>
          <a:custGeom>
            <a:avLst/>
            <a:gdLst/>
            <a:ahLst/>
            <a:cxnLst/>
            <a:rect l="l" t="t" r="r" b="b"/>
            <a:pathLst>
              <a:path w="3687756" h="2710501">
                <a:moveTo>
                  <a:pt x="0" y="0"/>
                </a:moveTo>
                <a:lnTo>
                  <a:pt x="3687756" y="0"/>
                </a:lnTo>
                <a:lnTo>
                  <a:pt x="3687756" y="2710501"/>
                </a:lnTo>
                <a:lnTo>
                  <a:pt x="0" y="271050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TextBox 10"/>
          <p:cNvSpPr txBox="1"/>
          <p:nvPr/>
        </p:nvSpPr>
        <p:spPr>
          <a:xfrm>
            <a:off x="4429210" y="7217110"/>
            <a:ext cx="13261194" cy="1256665"/>
          </a:xfrm>
          <a:prstGeom prst="rect">
            <a:avLst/>
          </a:prstGeom>
        </p:spPr>
        <p:txBody>
          <a:bodyPr lIns="0" tIns="0" rIns="0" bIns="0" rtlCol="0" anchor="t">
            <a:spAutoFit/>
          </a:bodyPr>
          <a:lstStyle/>
          <a:p>
            <a:pPr algn="r" rtl="1">
              <a:lnSpc>
                <a:spcPts val="5120"/>
              </a:lnSpc>
              <a:spcBef>
                <a:spcPct val="0"/>
              </a:spcBef>
            </a:pPr>
            <a:r>
              <a:rPr lang="ar-EG" sz="3200" b="1">
                <a:solidFill>
                  <a:srgbClr val="000000"/>
                </a:solidFill>
                <a:latin typeface="Arabic DROID KUFI"/>
                <a:ea typeface="Droid Arabic Kufi Bold"/>
                <a:cs typeface="Droid Arabic Kufi Bold"/>
                <a:sym typeface="Droid Arabic Kufi Bold"/>
                <a:rtl/>
              </a:rPr>
              <a:t>نشاط: </a:t>
            </a:r>
            <a:r>
              <a:rPr lang="ar-EG" sz="3200">
                <a:solidFill>
                  <a:srgbClr val="F11010"/>
                </a:solidFill>
                <a:latin typeface="Arabic DROID KUFI"/>
                <a:ea typeface="Droid Arabic Kufi"/>
                <a:cs typeface="Droid Arabic Kufi"/>
                <a:sym typeface="Droid Arabic Kufi"/>
                <a:rtl/>
              </a:rPr>
              <a:t>اختاري</a:t>
            </a:r>
            <a:r>
              <a:rPr lang="ar-EG" sz="3200" b="1">
                <a:solidFill>
                  <a:srgbClr val="F11010"/>
                </a:solidFill>
                <a:latin typeface="Arabic DROID KUFI"/>
                <a:ea typeface="Droid Arabic Kufi Bold"/>
                <a:cs typeface="Droid Arabic Kufi Bold"/>
                <a:sym typeface="Droid Arabic Kufi Bold"/>
                <a:rtl/>
              </a:rPr>
              <a:t> </a:t>
            </a:r>
            <a:r>
              <a:rPr lang="en-US" sz="3200">
                <a:solidFill>
                  <a:srgbClr val="F11010"/>
                </a:solidFill>
                <a:latin typeface="Arabic DROID KUFI"/>
                <a:ea typeface="Droid Arabic Kufi"/>
                <a:cs typeface="Droid Arabic Kufi"/>
                <a:sym typeface="Droid Arabic Kufi"/>
              </a:rPr>
              <a:t>3</a:t>
            </a:r>
            <a:r>
              <a:rPr lang="ar-EG" sz="3200">
                <a:solidFill>
                  <a:srgbClr val="F11010"/>
                </a:solidFill>
                <a:latin typeface="Arabic DROID KUFI"/>
                <a:ea typeface="Droid Arabic Kufi"/>
                <a:cs typeface="Droid Arabic Kufi"/>
                <a:sym typeface="Droid Arabic Kufi"/>
                <a:rtl/>
              </a:rPr>
              <a:t> أشخاص (مدير، زميل، صديق) واطلب منهم ملاحظات حول مهاراتك وخبراتك لبناء صورة واضحة عن نفسك مهنياً</a:t>
            </a:r>
            <a:r>
              <a:rPr lang="ar-EG" sz="3200" b="1">
                <a:solidFill>
                  <a:srgbClr val="F11010"/>
                </a:solidFill>
                <a:latin typeface="Arabic DROID KUFI"/>
                <a:ea typeface="Droid Arabic Kufi Bold"/>
                <a:cs typeface="Droid Arabic Kufi Bold"/>
                <a:sym typeface="Droid Arabic Kufi Bold"/>
                <a:rtl/>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746975" y="3367024"/>
            <a:ext cx="644281" cy="602403"/>
          </a:xfrm>
          <a:custGeom>
            <a:avLst/>
            <a:gdLst/>
            <a:ahLst/>
            <a:cxnLst/>
            <a:rect l="l" t="t" r="r" b="b"/>
            <a:pathLst>
              <a:path w="644281" h="602403">
                <a:moveTo>
                  <a:pt x="0" y="0"/>
                </a:moveTo>
                <a:lnTo>
                  <a:pt x="644281" y="0"/>
                </a:lnTo>
                <a:lnTo>
                  <a:pt x="644281" y="602403"/>
                </a:lnTo>
                <a:lnTo>
                  <a:pt x="0" y="60240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3" name="TextBox 3"/>
          <p:cNvSpPr txBox="1"/>
          <p:nvPr/>
        </p:nvSpPr>
        <p:spPr>
          <a:xfrm>
            <a:off x="3391380" y="1738135"/>
            <a:ext cx="10140504" cy="692497"/>
          </a:xfrm>
          <a:prstGeom prst="rect">
            <a:avLst/>
          </a:prstGeom>
        </p:spPr>
        <p:txBody>
          <a:bodyPr lIns="0" tIns="0" rIns="0" bIns="0" rtlCol="0" anchor="t">
            <a:spAutoFit/>
          </a:bodyPr>
          <a:lstStyle/>
          <a:p>
            <a:pPr marL="0" lvl="0" indent="0" algn="ctr" rtl="1">
              <a:lnSpc>
                <a:spcPts val="5150"/>
              </a:lnSpc>
            </a:pPr>
            <a:r>
              <a:rPr lang="ar-EG" sz="5000" b="1">
                <a:solidFill>
                  <a:srgbClr val="3361AE"/>
                </a:solidFill>
                <a:latin typeface="Arabic DROID KUFI"/>
                <a:ea typeface="Droid Arabic Kufi Bold"/>
                <a:cs typeface="Droid Arabic Kufi Bold"/>
                <a:sym typeface="Droid Arabic Kufi Bold"/>
                <a:rtl/>
              </a:rPr>
              <a:t>مراجعة التجارب السابقة</a:t>
            </a:r>
          </a:p>
        </p:txBody>
      </p:sp>
      <p:sp>
        <p:nvSpPr>
          <p:cNvPr id="4" name="Freeform 4"/>
          <p:cNvSpPr/>
          <p:nvPr/>
        </p:nvSpPr>
        <p:spPr>
          <a:xfrm>
            <a:off x="11529060" y="53578"/>
            <a:ext cx="6758940" cy="4069080"/>
          </a:xfrm>
          <a:custGeom>
            <a:avLst/>
            <a:gdLst/>
            <a:ahLst/>
            <a:cxnLst/>
            <a:rect l="l" t="t" r="r" b="b"/>
            <a:pathLst>
              <a:path w="6758940" h="4069080">
                <a:moveTo>
                  <a:pt x="0" y="0"/>
                </a:moveTo>
                <a:lnTo>
                  <a:pt x="6758940" y="0"/>
                </a:lnTo>
                <a:lnTo>
                  <a:pt x="6758940" y="4069080"/>
                </a:lnTo>
                <a:lnTo>
                  <a:pt x="0" y="4069080"/>
                </a:lnTo>
                <a:close/>
              </a:path>
            </a:pathLst>
          </a:custGeom>
          <a:blipFill>
            <a:blip r:embed="rId3"/>
            <a:stretch>
              <a:fillRect/>
            </a:stretch>
          </a:blipFill>
        </p:spPr>
        <p:txBody>
          <a:bodyPr/>
          <a:lstStyle/>
          <a:p>
            <a:endParaRPr lang="en-US"/>
          </a:p>
        </p:txBody>
      </p:sp>
      <p:sp>
        <p:nvSpPr>
          <p:cNvPr id="5" name="Freeform 5"/>
          <p:cNvSpPr/>
          <p:nvPr/>
        </p:nvSpPr>
        <p:spPr>
          <a:xfrm>
            <a:off x="549957" y="7136767"/>
            <a:ext cx="2362680" cy="2554249"/>
          </a:xfrm>
          <a:custGeom>
            <a:avLst/>
            <a:gdLst/>
            <a:ahLst/>
            <a:cxnLst/>
            <a:rect l="l" t="t" r="r" b="b"/>
            <a:pathLst>
              <a:path w="2362680" h="2554249">
                <a:moveTo>
                  <a:pt x="0" y="0"/>
                </a:moveTo>
                <a:lnTo>
                  <a:pt x="2362680" y="0"/>
                </a:lnTo>
                <a:lnTo>
                  <a:pt x="2362680" y="2554249"/>
                </a:lnTo>
                <a:lnTo>
                  <a:pt x="0" y="255424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Arabic DROID KUFI"/>
            </a:endParaRPr>
          </a:p>
        </p:txBody>
      </p:sp>
      <p:sp>
        <p:nvSpPr>
          <p:cNvPr id="6" name="TextBox 6"/>
          <p:cNvSpPr txBox="1"/>
          <p:nvPr/>
        </p:nvSpPr>
        <p:spPr>
          <a:xfrm>
            <a:off x="274320" y="3243199"/>
            <a:ext cx="16301488" cy="1956946"/>
          </a:xfrm>
          <a:prstGeom prst="rect">
            <a:avLst/>
          </a:prstGeom>
        </p:spPr>
        <p:txBody>
          <a:bodyPr lIns="0" tIns="0" rIns="0" bIns="0" rtlCol="0" anchor="t">
            <a:spAutoFit/>
          </a:bodyPr>
          <a:lstStyle/>
          <a:p>
            <a:pPr marL="0" lvl="0" indent="0" algn="r" rtl="1">
              <a:lnSpc>
                <a:spcPts val="5152"/>
              </a:lnSpc>
            </a:pPr>
            <a:r>
              <a:rPr lang="ar-EG" sz="3200">
                <a:solidFill>
                  <a:srgbClr val="000000"/>
                </a:solidFill>
                <a:latin typeface="Arabic DROID KUFI"/>
                <a:ea typeface="Droid Arabic Kufi"/>
                <a:cs typeface="Droid Arabic Kufi"/>
                <a:sym typeface="Droid Arabic Kufi"/>
                <a:rtl/>
              </a:rPr>
              <a:t>أ</a:t>
            </a:r>
            <a:r>
              <a:rPr lang="ar-EG" sz="3200" b="1">
                <a:solidFill>
                  <a:srgbClr val="000000"/>
                </a:solidFill>
                <a:latin typeface="Arabic DROID KUFI"/>
                <a:ea typeface="Droid Arabic Kufi Bold"/>
                <a:cs typeface="Droid Arabic Kufi Bold"/>
                <a:sym typeface="Droid Arabic Kufi Bold"/>
                <a:rtl/>
              </a:rPr>
              <a:t>همية مراجعة كل تجربة بموضوعية</a:t>
            </a:r>
            <a:r>
              <a:rPr lang="ar-EG" sz="3200">
                <a:solidFill>
                  <a:srgbClr val="000000"/>
                </a:solidFill>
                <a:latin typeface="Arabic DROID KUFI"/>
                <a:ea typeface="Droid Arabic Kufi"/>
                <a:cs typeface="Droid Arabic Kufi"/>
                <a:sym typeface="Droid Arabic Kufi"/>
                <a:rtl/>
              </a:rPr>
              <a:t>: انظري إلى تجاربكِ العملية والتطوعية والأكاديمية   </a:t>
            </a:r>
          </a:p>
          <a:p>
            <a:pPr marL="0" lvl="0" indent="0" algn="r" rtl="1">
              <a:lnSpc>
                <a:spcPts val="5152"/>
              </a:lnSpc>
            </a:pPr>
            <a:r>
              <a:rPr lang="ar-EG" sz="3200">
                <a:solidFill>
                  <a:srgbClr val="000000"/>
                </a:solidFill>
                <a:latin typeface="Arabic DROID KUFI"/>
                <a:ea typeface="Droid Arabic Kufi"/>
                <a:cs typeface="Droid Arabic Kufi"/>
                <a:sym typeface="Droid Arabic Kufi"/>
                <a:rtl/>
              </a:rPr>
              <a:t>بعين ناقدة وموضوعية. حدّدي ما الذي تعلمتيه في كل تجربة، وما الإنجازات التي حققتيها ،</a:t>
            </a:r>
          </a:p>
          <a:p>
            <a:pPr marL="0" lvl="0" indent="0" algn="r" rtl="1">
              <a:lnSpc>
                <a:spcPts val="5152"/>
              </a:lnSpc>
            </a:pPr>
            <a:r>
              <a:rPr lang="ar-EG" sz="3200">
                <a:solidFill>
                  <a:srgbClr val="000000"/>
                </a:solidFill>
                <a:latin typeface="Arabic DROID KUFI"/>
                <a:ea typeface="Droid Arabic Kufi"/>
                <a:cs typeface="Droid Arabic Kufi"/>
                <a:sym typeface="Droid Arabic Kufi"/>
                <a:rtl/>
              </a:rPr>
              <a:t> وكيف أسهمت في تطوير مهاراتكوقدراتكِ المهنية .</a:t>
            </a:r>
          </a:p>
        </p:txBody>
      </p:sp>
      <p:sp>
        <p:nvSpPr>
          <p:cNvPr id="7" name="TextBox 7"/>
          <p:cNvSpPr txBox="1"/>
          <p:nvPr/>
        </p:nvSpPr>
        <p:spPr>
          <a:xfrm>
            <a:off x="2089277" y="6513590"/>
            <a:ext cx="15800426" cy="1956946"/>
          </a:xfrm>
          <a:prstGeom prst="rect">
            <a:avLst/>
          </a:prstGeom>
        </p:spPr>
        <p:txBody>
          <a:bodyPr lIns="0" tIns="0" rIns="0" bIns="0" rtlCol="0" anchor="t">
            <a:spAutoFit/>
          </a:bodyPr>
          <a:lstStyle/>
          <a:p>
            <a:pPr marL="0" lvl="0" indent="0" algn="r" rtl="1">
              <a:lnSpc>
                <a:spcPts val="5152"/>
              </a:lnSpc>
            </a:pPr>
            <a:r>
              <a:rPr lang="ar-EG" sz="3200" b="1">
                <a:solidFill>
                  <a:srgbClr val="000000"/>
                </a:solidFill>
                <a:latin typeface="Arabic DROID KUFI"/>
                <a:ea typeface="Droid Arabic Kufi Bold"/>
                <a:cs typeface="Droid Arabic Kufi Bold"/>
                <a:sym typeface="Droid Arabic Kufi Bold"/>
                <a:rtl/>
              </a:rPr>
              <a:t>نشاط تطبيقي</a:t>
            </a:r>
            <a:r>
              <a:rPr lang="ar-EG" sz="3200">
                <a:solidFill>
                  <a:srgbClr val="000000"/>
                </a:solidFill>
                <a:latin typeface="Arabic DROID KUFI"/>
                <a:ea typeface="Droid Arabic Kufi"/>
                <a:cs typeface="Droid Arabic Kufi"/>
                <a:sym typeface="Droid Arabic Kufi"/>
                <a:rtl/>
              </a:rPr>
              <a:t>:</a:t>
            </a:r>
            <a:r>
              <a:rPr lang="ar-EG" sz="3200">
                <a:solidFill>
                  <a:srgbClr val="F11010"/>
                </a:solidFill>
                <a:latin typeface="Arabic DROID KUFI"/>
                <a:ea typeface="Droid Arabic Kufi"/>
                <a:cs typeface="Droid Arabic Kufi"/>
                <a:sym typeface="Droid Arabic Kufi"/>
                <a:rtl/>
              </a:rPr>
              <a:t> اختاري تجربة عمل أو تطوع سابقة، ثم اكتبي ملخصاً قصيراً يتضمن: ما الذي فعلتيه ؟ ما المسؤوليات التي تحملتيها ؟ ما الذي تعلمتيه ؟ وما النتائج التي حققتيها؟ هذا التمرين يساعدك على تحويل تجاربكِ إلى أدلة عملية قابلة للعرض</a:t>
            </a:r>
            <a:r>
              <a:rPr lang="ar-EG" sz="3200">
                <a:solidFill>
                  <a:srgbClr val="000000"/>
                </a:solidFill>
                <a:latin typeface="Arabic DROID KUFI"/>
                <a:ea typeface="Droid Arabic Kufi"/>
                <a:cs typeface="Droid Arabic Kufi"/>
                <a:sym typeface="Droid Arabic Kufi"/>
                <a:rtl/>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979505" y="1747837"/>
            <a:ext cx="11725779" cy="692497"/>
          </a:xfrm>
          <a:prstGeom prst="rect">
            <a:avLst/>
          </a:prstGeom>
        </p:spPr>
        <p:txBody>
          <a:bodyPr lIns="0" tIns="0" rIns="0" bIns="0" rtlCol="0" anchor="t">
            <a:spAutoFit/>
          </a:bodyPr>
          <a:lstStyle/>
          <a:p>
            <a:pPr marL="0" lvl="0" indent="0" algn="ctr" rtl="1">
              <a:lnSpc>
                <a:spcPts val="5150"/>
              </a:lnSpc>
            </a:pPr>
            <a:r>
              <a:rPr lang="ar-EG" sz="5000" b="1">
                <a:solidFill>
                  <a:srgbClr val="3361AE"/>
                </a:solidFill>
                <a:latin typeface="Arabic DROID KUFI"/>
                <a:ea typeface="Droid Arabic Kufi Bold"/>
                <a:cs typeface="Droid Arabic Kufi Bold"/>
                <a:sym typeface="Droid Arabic Kufi Bold"/>
                <a:rtl/>
              </a:rPr>
              <a:t>تحويل المهارة إلى دليل عملي</a:t>
            </a:r>
          </a:p>
        </p:txBody>
      </p:sp>
      <p:sp>
        <p:nvSpPr>
          <p:cNvPr id="4" name="TextBox 4"/>
          <p:cNvSpPr txBox="1"/>
          <p:nvPr/>
        </p:nvSpPr>
        <p:spPr>
          <a:xfrm>
            <a:off x="3318093" y="3427254"/>
            <a:ext cx="13012519" cy="5845831"/>
          </a:xfrm>
          <a:prstGeom prst="rect">
            <a:avLst/>
          </a:prstGeom>
        </p:spPr>
        <p:txBody>
          <a:bodyPr lIns="0" tIns="0" rIns="0" bIns="0" rtlCol="0" anchor="t">
            <a:spAutoFit/>
          </a:bodyPr>
          <a:lstStyle/>
          <a:p>
            <a:pPr marL="0" lvl="0" indent="0" algn="r" rtl="1">
              <a:lnSpc>
                <a:spcPts val="5120"/>
              </a:lnSpc>
            </a:pPr>
            <a:r>
              <a:rPr lang="ar-EG" sz="3200">
                <a:solidFill>
                  <a:srgbClr val="000000"/>
                </a:solidFill>
                <a:latin typeface="Arabic DROID KUFI"/>
                <a:ea typeface="Droid Arabic Kufi"/>
                <a:cs typeface="Droid Arabic Kufi"/>
                <a:sym typeface="Droid Arabic Kufi"/>
                <a:rtl/>
              </a:rPr>
              <a:t>مثال: أثناء تدريبي في قسم الموارد البشرية، قمت بفرز أكثر من </a:t>
            </a:r>
            <a:r>
              <a:rPr lang="en-US" sz="3200">
                <a:solidFill>
                  <a:srgbClr val="000000"/>
                </a:solidFill>
                <a:latin typeface="Arabic DROID KUFI"/>
                <a:ea typeface="Droid Arabic Kufi"/>
                <a:cs typeface="Droid Arabic Kufi"/>
                <a:sym typeface="Droid Arabic Kufi"/>
              </a:rPr>
              <a:t>100</a:t>
            </a:r>
            <a:r>
              <a:rPr lang="ar-EG" sz="3200">
                <a:solidFill>
                  <a:srgbClr val="000000"/>
                </a:solidFill>
                <a:latin typeface="Arabic DROID KUFI"/>
                <a:ea typeface="Droid Arabic Kufi"/>
                <a:cs typeface="Droid Arabic Kufi"/>
                <a:sym typeface="Droid Arabic Kufi"/>
                <a:rtl/>
              </a:rPr>
              <a:t> سيرة ذاتية وتنظيم ملفات المرشحين.</a:t>
            </a:r>
          </a:p>
          <a:p>
            <a:pPr marL="0" lvl="0" indent="0" algn="r" rtl="1">
              <a:lnSpc>
                <a:spcPts val="5120"/>
              </a:lnSpc>
            </a:pPr>
            <a:endParaRPr lang="ar-EG" sz="3200">
              <a:solidFill>
                <a:srgbClr val="000000"/>
              </a:solidFill>
              <a:latin typeface="Arabic DROID KUFI"/>
              <a:ea typeface="Droid Arabic Kufi"/>
              <a:cs typeface="Droid Arabic Kufi"/>
              <a:sym typeface="Droid Arabic Kufi"/>
              <a:rtl/>
            </a:endParaRPr>
          </a:p>
          <a:p>
            <a:pPr marL="0" lvl="0" indent="0" algn="r" rtl="1">
              <a:lnSpc>
                <a:spcPts val="5120"/>
              </a:lnSpc>
            </a:pPr>
            <a:r>
              <a:rPr lang="ar-EG" sz="3200">
                <a:solidFill>
                  <a:srgbClr val="000000"/>
                </a:solidFill>
                <a:latin typeface="Arabic DROID KUFI"/>
                <a:ea typeface="Droid Arabic Kufi"/>
                <a:cs typeface="Droid Arabic Kufi"/>
                <a:sym typeface="Droid Arabic Kufi"/>
                <a:rtl/>
              </a:rPr>
              <a:t>كيف تكتبي ذلك بشكل يُظهر مهارتك؟</a:t>
            </a:r>
          </a:p>
          <a:p>
            <a:pPr marL="0" lvl="0" indent="0" algn="r" rtl="1">
              <a:lnSpc>
                <a:spcPts val="5120"/>
              </a:lnSpc>
            </a:pPr>
            <a:endParaRPr lang="ar-EG" sz="3200">
              <a:solidFill>
                <a:srgbClr val="000000"/>
              </a:solidFill>
              <a:latin typeface="Arabic DROID KUFI"/>
              <a:ea typeface="Droid Arabic Kufi"/>
              <a:cs typeface="Droid Arabic Kufi"/>
              <a:sym typeface="Droid Arabic Kufi"/>
              <a:rtl/>
            </a:endParaRPr>
          </a:p>
          <a:p>
            <a:pPr marL="0" lvl="0" indent="0" algn="r" rtl="1">
              <a:lnSpc>
                <a:spcPts val="5120"/>
              </a:lnSpc>
            </a:pPr>
            <a:r>
              <a:rPr lang="ar-EG" sz="3200">
                <a:solidFill>
                  <a:srgbClr val="000000"/>
                </a:solidFill>
                <a:latin typeface="Arabic DROID KUFI"/>
                <a:ea typeface="Droid Arabic Kufi"/>
                <a:cs typeface="Droid Arabic Kufi"/>
                <a:sym typeface="Droid Arabic Kufi"/>
                <a:rtl/>
              </a:rPr>
              <a:t>«قمت بمراجعة وتصنيف أكثر من </a:t>
            </a:r>
            <a:r>
              <a:rPr lang="en-US" sz="3200">
                <a:solidFill>
                  <a:srgbClr val="000000"/>
                </a:solidFill>
                <a:latin typeface="Arabic DROID KUFI"/>
                <a:ea typeface="Droid Arabic Kufi"/>
                <a:cs typeface="Droid Arabic Kufi"/>
                <a:sym typeface="Droid Arabic Kufi"/>
              </a:rPr>
              <a:t>100</a:t>
            </a:r>
            <a:r>
              <a:rPr lang="ar-EG" sz="3200">
                <a:solidFill>
                  <a:srgbClr val="000000"/>
                </a:solidFill>
                <a:latin typeface="Arabic DROID KUFI"/>
                <a:ea typeface="Droid Arabic Kufi"/>
                <a:cs typeface="Droid Arabic Kufi"/>
                <a:sym typeface="Droid Arabic Kufi"/>
                <a:rtl/>
              </a:rPr>
              <a:t> سيرة ذاتية، مما طوّر مهارتي في التقييم والانتباه للتفاصيل.»</a:t>
            </a:r>
          </a:p>
          <a:p>
            <a:pPr marL="0" lvl="0" indent="0" algn="r" rtl="1">
              <a:lnSpc>
                <a:spcPts val="5120"/>
              </a:lnSpc>
            </a:pPr>
            <a:endParaRPr lang="ar-EG" sz="3200">
              <a:solidFill>
                <a:srgbClr val="000000"/>
              </a:solidFill>
              <a:latin typeface="Arabic DROID KUFI"/>
              <a:ea typeface="Droid Arabic Kufi"/>
              <a:cs typeface="Droid Arabic Kufi"/>
              <a:sym typeface="Droid Arabic Kufi"/>
              <a:rtl/>
            </a:endParaRPr>
          </a:p>
          <a:p>
            <a:pPr marL="0" lvl="0" indent="0" algn="r" rtl="1">
              <a:lnSpc>
                <a:spcPts val="5120"/>
              </a:lnSpc>
            </a:pPr>
            <a:r>
              <a:rPr lang="ar-EG" sz="3200" b="1">
                <a:solidFill>
                  <a:srgbClr val="000000"/>
                </a:solidFill>
                <a:latin typeface="Arabic DROID KUFI"/>
                <a:ea typeface="Droid Arabic Kufi Bold"/>
                <a:cs typeface="Droid Arabic Kufi Bold"/>
                <a:sym typeface="Droid Arabic Kufi Bold"/>
                <a:rtl/>
              </a:rPr>
              <a:t>نشاط: </a:t>
            </a:r>
            <a:r>
              <a:rPr lang="ar-EG" sz="3200">
                <a:solidFill>
                  <a:srgbClr val="F11010"/>
                </a:solidFill>
                <a:latin typeface="Arabic DROID KUFI"/>
                <a:ea typeface="Droid Arabic Kufi"/>
                <a:cs typeface="Droid Arabic Kufi"/>
                <a:sym typeface="Droid Arabic Kufi"/>
                <a:rtl/>
              </a:rPr>
              <a:t>اكتبي جملة واحدة توضح مهارة اكتسبتها من تجربة محددة، مستخدماً: ماذا فعلت؟ + ما النتيجة؟ + ما المهارة المكتسبة؟</a:t>
            </a:r>
          </a:p>
        </p:txBody>
      </p:sp>
      <p:sp>
        <p:nvSpPr>
          <p:cNvPr id="6" name="Freeform 4">
            <a:extLst>
              <a:ext uri="{FF2B5EF4-FFF2-40B4-BE49-F238E27FC236}">
                <a16:creationId xmlns:a16="http://schemas.microsoft.com/office/drawing/2014/main" id="{BF971FCE-0918-761E-88C5-713BAF92A507}"/>
              </a:ext>
            </a:extLst>
          </p:cNvPr>
          <p:cNvSpPr/>
          <p:nvPr/>
        </p:nvSpPr>
        <p:spPr>
          <a:xfrm>
            <a:off x="11529060" y="53578"/>
            <a:ext cx="6758940" cy="4069080"/>
          </a:xfrm>
          <a:custGeom>
            <a:avLst/>
            <a:gdLst/>
            <a:ahLst/>
            <a:cxnLst/>
            <a:rect l="l" t="t" r="r" b="b"/>
            <a:pathLst>
              <a:path w="6758940" h="4069080">
                <a:moveTo>
                  <a:pt x="0" y="0"/>
                </a:moveTo>
                <a:lnTo>
                  <a:pt x="6758940" y="0"/>
                </a:lnTo>
                <a:lnTo>
                  <a:pt x="6758940" y="4069080"/>
                </a:lnTo>
                <a:lnTo>
                  <a:pt x="0" y="4069080"/>
                </a:lnTo>
                <a:close/>
              </a:path>
            </a:pathLst>
          </a:custGeom>
          <a:blipFill>
            <a:blip r:embed="rId2"/>
            <a:stretch>
              <a:fillRect/>
            </a:stretch>
          </a:blipFill>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33075">
            <a:off x="412920" y="8041830"/>
            <a:ext cx="1722721" cy="2023755"/>
          </a:xfrm>
          <a:custGeom>
            <a:avLst/>
            <a:gdLst/>
            <a:ahLst/>
            <a:cxnLst/>
            <a:rect l="l" t="t" r="r" b="b"/>
            <a:pathLst>
              <a:path w="1722721" h="2023755">
                <a:moveTo>
                  <a:pt x="0" y="0"/>
                </a:moveTo>
                <a:lnTo>
                  <a:pt x="1722721" y="0"/>
                </a:lnTo>
                <a:lnTo>
                  <a:pt x="1722721" y="2023755"/>
                </a:lnTo>
                <a:lnTo>
                  <a:pt x="0" y="2023755"/>
                </a:lnTo>
                <a:lnTo>
                  <a:pt x="0" y="0"/>
                </a:lnTo>
                <a:close/>
              </a:path>
            </a:pathLst>
          </a:custGeom>
          <a:blipFill>
            <a:blip r:embed="rId2"/>
            <a:stretch>
              <a:fillRect/>
            </a:stretch>
          </a:blipFill>
        </p:spPr>
        <p:txBody>
          <a:bodyPr/>
          <a:lstStyle/>
          <a:p>
            <a:endParaRPr lang="en-US"/>
          </a:p>
        </p:txBody>
      </p:sp>
      <p:sp>
        <p:nvSpPr>
          <p:cNvPr id="4" name="Freeform 4"/>
          <p:cNvSpPr/>
          <p:nvPr/>
        </p:nvSpPr>
        <p:spPr>
          <a:xfrm rot="-10800000">
            <a:off x="14144456" y="3067358"/>
            <a:ext cx="929997" cy="932077"/>
          </a:xfrm>
          <a:custGeom>
            <a:avLst/>
            <a:gdLst/>
            <a:ahLst/>
            <a:cxnLst/>
            <a:rect l="l" t="t" r="r" b="b"/>
            <a:pathLst>
              <a:path w="929997" h="932077">
                <a:moveTo>
                  <a:pt x="0" y="0"/>
                </a:moveTo>
                <a:lnTo>
                  <a:pt x="929996" y="0"/>
                </a:lnTo>
                <a:lnTo>
                  <a:pt x="929996" y="932077"/>
                </a:lnTo>
                <a:lnTo>
                  <a:pt x="0" y="932077"/>
                </a:lnTo>
                <a:lnTo>
                  <a:pt x="0" y="0"/>
                </a:lnTo>
                <a:close/>
              </a:path>
            </a:pathLst>
          </a:custGeom>
          <a:blipFill>
            <a:blip r:embed="rId3"/>
            <a:stretch>
              <a:fillRect/>
            </a:stretch>
          </a:blipFill>
        </p:spPr>
        <p:txBody>
          <a:bodyPr/>
          <a:lstStyle/>
          <a:p>
            <a:endParaRPr lang="en-US">
              <a:latin typeface="Arabic DROID KUFI"/>
            </a:endParaRPr>
          </a:p>
        </p:txBody>
      </p:sp>
      <p:sp>
        <p:nvSpPr>
          <p:cNvPr id="5" name="TextBox 5"/>
          <p:cNvSpPr txBox="1"/>
          <p:nvPr/>
        </p:nvSpPr>
        <p:spPr>
          <a:xfrm>
            <a:off x="1095851" y="2089036"/>
            <a:ext cx="12844168" cy="692497"/>
          </a:xfrm>
          <a:prstGeom prst="rect">
            <a:avLst/>
          </a:prstGeom>
        </p:spPr>
        <p:txBody>
          <a:bodyPr lIns="0" tIns="0" rIns="0" bIns="0" rtlCol="0" anchor="t">
            <a:spAutoFit/>
          </a:bodyPr>
          <a:lstStyle/>
          <a:p>
            <a:pPr marL="0" lvl="0" indent="0" algn="ctr" rtl="1">
              <a:lnSpc>
                <a:spcPts val="5150"/>
              </a:lnSpc>
            </a:pPr>
            <a:r>
              <a:rPr lang="ar-EG" sz="5000" b="1">
                <a:solidFill>
                  <a:srgbClr val="3361AE"/>
                </a:solidFill>
                <a:latin typeface="Arabic DROID KUFI"/>
                <a:ea typeface="Droid Arabic Kufi Bold"/>
                <a:cs typeface="Droid Arabic Kufi Bold"/>
                <a:sym typeface="Droid Arabic Kufi Bold"/>
                <a:rtl/>
              </a:rPr>
              <a:t>الفرق بين المعرفة والخبرة</a:t>
            </a:r>
          </a:p>
        </p:txBody>
      </p:sp>
      <p:sp>
        <p:nvSpPr>
          <p:cNvPr id="6" name="TextBox 6"/>
          <p:cNvSpPr txBox="1"/>
          <p:nvPr/>
        </p:nvSpPr>
        <p:spPr>
          <a:xfrm>
            <a:off x="1489621" y="3065033"/>
            <a:ext cx="12039481" cy="1815882"/>
          </a:xfrm>
          <a:prstGeom prst="rect">
            <a:avLst/>
          </a:prstGeom>
        </p:spPr>
        <p:txBody>
          <a:bodyPr lIns="0" tIns="0" rIns="0" bIns="0" rtlCol="0" anchor="t">
            <a:spAutoFit/>
          </a:bodyPr>
          <a:lstStyle/>
          <a:p>
            <a:pPr marL="0" lvl="0" indent="0" algn="just" rtl="1">
              <a:lnSpc>
                <a:spcPts val="4799"/>
              </a:lnSpc>
            </a:pPr>
            <a:r>
              <a:rPr lang="ar-EG" sz="3199" b="1">
                <a:solidFill>
                  <a:srgbClr val="000000"/>
                </a:solidFill>
                <a:latin typeface="Arabic DROID KUFI"/>
                <a:ea typeface="Droid Arabic Kufi Bold"/>
                <a:cs typeface="Droid Arabic Kufi Bold"/>
                <a:sym typeface="Droid Arabic Kufi Bold"/>
                <a:rtl/>
              </a:rPr>
              <a:t>المعرفة</a:t>
            </a:r>
            <a:r>
              <a:rPr lang="ar-EG" sz="3199">
                <a:solidFill>
                  <a:srgbClr val="000000"/>
                </a:solidFill>
                <a:latin typeface="Arabic DROID KUFI"/>
                <a:ea typeface="Droid Arabic Kufi"/>
                <a:cs typeface="Droid Arabic Kufi"/>
                <a:sym typeface="Droid Arabic Kufi"/>
                <a:rtl/>
              </a:rPr>
              <a:t>: المعلومات التي تعرفها في مجموع ما تعلمته من كتب ومحاضرات ودراسة نظرية. مثال: دراسة مادة الموارد البشرية وتعلم مفاهيم التوظيف وإدارة الأفراد نظرياً داخل قاعة الدراسة.</a:t>
            </a:r>
          </a:p>
        </p:txBody>
      </p:sp>
      <p:sp>
        <p:nvSpPr>
          <p:cNvPr id="7" name="TextBox 7"/>
          <p:cNvSpPr txBox="1"/>
          <p:nvPr/>
        </p:nvSpPr>
        <p:spPr>
          <a:xfrm>
            <a:off x="793010" y="5379480"/>
            <a:ext cx="12500402" cy="2027478"/>
          </a:xfrm>
          <a:prstGeom prst="rect">
            <a:avLst/>
          </a:prstGeom>
        </p:spPr>
        <p:txBody>
          <a:bodyPr lIns="0" tIns="0" rIns="0" bIns="0" rtlCol="0" anchor="t">
            <a:spAutoFit/>
          </a:bodyPr>
          <a:lstStyle/>
          <a:p>
            <a:pPr marL="0" lvl="0" indent="0" algn="just" rtl="1">
              <a:lnSpc>
                <a:spcPts val="5439"/>
              </a:lnSpc>
            </a:pPr>
            <a:r>
              <a:rPr lang="ar-EG" sz="3199" b="1">
                <a:solidFill>
                  <a:srgbClr val="000000"/>
                </a:solidFill>
                <a:latin typeface="Arabic DROID KUFI"/>
                <a:ea typeface="Droid Arabic Kufi Bold"/>
                <a:cs typeface="Droid Arabic Kufi Bold"/>
                <a:sym typeface="Droid Arabic Kufi Bold"/>
                <a:rtl/>
              </a:rPr>
              <a:t>الخبرة</a:t>
            </a:r>
            <a:r>
              <a:rPr lang="ar-EG" sz="3199">
                <a:solidFill>
                  <a:srgbClr val="000000"/>
                </a:solidFill>
                <a:latin typeface="Arabic DROID KUFI"/>
                <a:ea typeface="Droid Arabic Kufi"/>
                <a:cs typeface="Droid Arabic Kufi"/>
                <a:sym typeface="Droid Arabic Kufi"/>
                <a:rtl/>
              </a:rPr>
              <a:t>: التطبيق العملي لتلك المعرفة هي ما اكتسبته من ممارسة فعلية في بيئة العمل. مثال: العمل في قسم الموارد البشرية وفرز السير الذاتية وتنسيق المقابلات. لهذا يفضل أصحاب العمل من يجمع بين المعرفة والخبرة معاً.</a:t>
            </a:r>
          </a:p>
        </p:txBody>
      </p:sp>
      <p:sp>
        <p:nvSpPr>
          <p:cNvPr id="8" name="Freeform 8"/>
          <p:cNvSpPr/>
          <p:nvPr/>
        </p:nvSpPr>
        <p:spPr>
          <a:xfrm rot="-10800000">
            <a:off x="14144456" y="5143500"/>
            <a:ext cx="929997" cy="932077"/>
          </a:xfrm>
          <a:custGeom>
            <a:avLst/>
            <a:gdLst/>
            <a:ahLst/>
            <a:cxnLst/>
            <a:rect l="l" t="t" r="r" b="b"/>
            <a:pathLst>
              <a:path w="929997" h="932077">
                <a:moveTo>
                  <a:pt x="0" y="0"/>
                </a:moveTo>
                <a:lnTo>
                  <a:pt x="929996" y="0"/>
                </a:lnTo>
                <a:lnTo>
                  <a:pt x="929996" y="932077"/>
                </a:lnTo>
                <a:lnTo>
                  <a:pt x="0" y="932077"/>
                </a:lnTo>
                <a:lnTo>
                  <a:pt x="0" y="0"/>
                </a:lnTo>
                <a:close/>
              </a:path>
            </a:pathLst>
          </a:custGeom>
          <a:blipFill>
            <a:blip r:embed="rId3"/>
            <a:stretch>
              <a:fillRect/>
            </a:stretch>
          </a:blipFill>
        </p:spPr>
        <p:txBody>
          <a:bodyPr/>
          <a:lstStyle/>
          <a:p>
            <a:endParaRPr lang="en-US">
              <a:latin typeface="Arabic DROID KUFI"/>
            </a:endParaRPr>
          </a:p>
        </p:txBody>
      </p:sp>
      <p:sp>
        <p:nvSpPr>
          <p:cNvPr id="10" name="Freeform 4">
            <a:extLst>
              <a:ext uri="{FF2B5EF4-FFF2-40B4-BE49-F238E27FC236}">
                <a16:creationId xmlns:a16="http://schemas.microsoft.com/office/drawing/2014/main" id="{0C6D4011-4992-8A0D-2B75-0FDF5E948A62}"/>
              </a:ext>
            </a:extLst>
          </p:cNvPr>
          <p:cNvSpPr/>
          <p:nvPr/>
        </p:nvSpPr>
        <p:spPr>
          <a:xfrm>
            <a:off x="11529060" y="53578"/>
            <a:ext cx="6758940" cy="4069080"/>
          </a:xfrm>
          <a:custGeom>
            <a:avLst/>
            <a:gdLst/>
            <a:ahLst/>
            <a:cxnLst/>
            <a:rect l="l" t="t" r="r" b="b"/>
            <a:pathLst>
              <a:path w="6758940" h="4069080">
                <a:moveTo>
                  <a:pt x="0" y="0"/>
                </a:moveTo>
                <a:lnTo>
                  <a:pt x="6758940" y="0"/>
                </a:lnTo>
                <a:lnTo>
                  <a:pt x="6758940" y="4069080"/>
                </a:lnTo>
                <a:lnTo>
                  <a:pt x="0" y="4069080"/>
                </a:lnTo>
                <a:close/>
              </a:path>
            </a:pathLst>
          </a:custGeom>
          <a:blipFill>
            <a:blip r:embed="rId4"/>
            <a:stretch>
              <a:fillRect/>
            </a:stretch>
          </a:blipFill>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3496958" y="4010660"/>
            <a:ext cx="1459373" cy="1233170"/>
          </a:xfrm>
          <a:custGeom>
            <a:avLst/>
            <a:gdLst/>
            <a:ahLst/>
            <a:cxnLst/>
            <a:rect l="l" t="t" r="r" b="b"/>
            <a:pathLst>
              <a:path w="1459373" h="1233170">
                <a:moveTo>
                  <a:pt x="0" y="0"/>
                </a:moveTo>
                <a:lnTo>
                  <a:pt x="1459373" y="0"/>
                </a:lnTo>
                <a:lnTo>
                  <a:pt x="1459373" y="1233170"/>
                </a:lnTo>
                <a:lnTo>
                  <a:pt x="0" y="12331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4" name="TextBox 4"/>
          <p:cNvSpPr txBox="1"/>
          <p:nvPr/>
        </p:nvSpPr>
        <p:spPr>
          <a:xfrm>
            <a:off x="2113835" y="1887242"/>
            <a:ext cx="11734211" cy="692497"/>
          </a:xfrm>
          <a:prstGeom prst="rect">
            <a:avLst/>
          </a:prstGeom>
        </p:spPr>
        <p:txBody>
          <a:bodyPr lIns="0" tIns="0" rIns="0" bIns="0" rtlCol="0" anchor="t">
            <a:spAutoFit/>
          </a:bodyPr>
          <a:lstStyle/>
          <a:p>
            <a:pPr marL="0" lvl="0" indent="0" algn="ctr" rtl="1">
              <a:lnSpc>
                <a:spcPts val="5150"/>
              </a:lnSpc>
            </a:pPr>
            <a:r>
              <a:rPr lang="ar-EG" sz="5000" b="1">
                <a:solidFill>
                  <a:srgbClr val="3361AE"/>
                </a:solidFill>
                <a:latin typeface="Arabic DROID KUFI"/>
                <a:ea typeface="Droid Arabic Kufi Bold"/>
                <a:cs typeface="Droid Arabic Kufi Bold"/>
                <a:sym typeface="Droid Arabic Kufi Bold"/>
                <a:rtl/>
              </a:rPr>
              <a:t>فوائد الخبرة لصاحب العمل</a:t>
            </a:r>
          </a:p>
        </p:txBody>
      </p:sp>
      <p:sp>
        <p:nvSpPr>
          <p:cNvPr id="5" name="TextBox 5"/>
          <p:cNvSpPr txBox="1"/>
          <p:nvPr/>
        </p:nvSpPr>
        <p:spPr>
          <a:xfrm>
            <a:off x="314090" y="3886835"/>
            <a:ext cx="12508379" cy="1256665"/>
          </a:xfrm>
          <a:prstGeom prst="rect">
            <a:avLst/>
          </a:prstGeom>
        </p:spPr>
        <p:txBody>
          <a:bodyPr lIns="0" tIns="0" rIns="0" bIns="0" rtlCol="0" anchor="t">
            <a:spAutoFit/>
          </a:bodyPr>
          <a:lstStyle/>
          <a:p>
            <a:pPr marL="0" lvl="0" indent="0" algn="just" rtl="1">
              <a:lnSpc>
                <a:spcPts val="5120"/>
              </a:lnSpc>
            </a:pPr>
            <a:r>
              <a:rPr lang="ar-EG" sz="3200">
                <a:solidFill>
                  <a:srgbClr val="000000"/>
                </a:solidFill>
                <a:latin typeface="Arabic DROID KUFI"/>
                <a:ea typeface="Droid Arabic Kufi"/>
                <a:cs typeface="Droid Arabic Kufi"/>
                <a:sym typeface="Droid Arabic Kufi"/>
                <a:rtl/>
              </a:rPr>
              <a:t>تقلل فترة التدريب والتأهيل: الموظف ذو الخبرة يبدأ الإنتاج بشكل أسرع، مما يوفر الوقت والتكاليف على المؤسسة.</a:t>
            </a:r>
          </a:p>
        </p:txBody>
      </p:sp>
      <p:sp>
        <p:nvSpPr>
          <p:cNvPr id="6" name="TextBox 6"/>
          <p:cNvSpPr txBox="1"/>
          <p:nvPr/>
        </p:nvSpPr>
        <p:spPr>
          <a:xfrm>
            <a:off x="1028700" y="5703900"/>
            <a:ext cx="12174051" cy="1256665"/>
          </a:xfrm>
          <a:prstGeom prst="rect">
            <a:avLst/>
          </a:prstGeom>
        </p:spPr>
        <p:txBody>
          <a:bodyPr lIns="0" tIns="0" rIns="0" bIns="0" rtlCol="0" anchor="t">
            <a:spAutoFit/>
          </a:bodyPr>
          <a:lstStyle/>
          <a:p>
            <a:pPr marL="0" lvl="0" indent="0" algn="just" rtl="1">
              <a:lnSpc>
                <a:spcPts val="5120"/>
              </a:lnSpc>
            </a:pPr>
            <a:r>
              <a:rPr lang="ar-EG" sz="3200">
                <a:solidFill>
                  <a:srgbClr val="000000"/>
                </a:solidFill>
                <a:latin typeface="Arabic DROID KUFI"/>
                <a:ea typeface="Droid Arabic Kufi"/>
                <a:cs typeface="Droid Arabic Kufi"/>
                <a:sym typeface="Droid Arabic Kufi"/>
                <a:rtl/>
              </a:rPr>
              <a:t>تزيد من الإنتاجية والجودة: الخبرة تُمكّن الموظف من أداء مهامه بكفاءة وجودة عالية منذ اليوم الأول.</a:t>
            </a:r>
          </a:p>
        </p:txBody>
      </p:sp>
      <p:sp>
        <p:nvSpPr>
          <p:cNvPr id="7" name="TextBox 7"/>
          <p:cNvSpPr txBox="1"/>
          <p:nvPr/>
        </p:nvSpPr>
        <p:spPr>
          <a:xfrm>
            <a:off x="1018455" y="8305074"/>
            <a:ext cx="15833390" cy="613630"/>
          </a:xfrm>
          <a:prstGeom prst="rect">
            <a:avLst/>
          </a:prstGeom>
        </p:spPr>
        <p:txBody>
          <a:bodyPr wrap="square" lIns="0" tIns="0" rIns="0" bIns="0" rtlCol="0" anchor="t">
            <a:spAutoFit/>
          </a:bodyPr>
          <a:lstStyle/>
          <a:p>
            <a:pPr marL="0" lvl="0" indent="0" algn="just" rtl="1">
              <a:lnSpc>
                <a:spcPts val="5119"/>
              </a:lnSpc>
            </a:pPr>
            <a:r>
              <a:rPr lang="ar-EG" sz="3199" b="1">
                <a:solidFill>
                  <a:srgbClr val="000000"/>
                </a:solidFill>
                <a:latin typeface="Arabic DROID KUFI"/>
                <a:ea typeface="Droid Arabic Kufi Bold"/>
                <a:cs typeface="Droid Arabic Kufi Bold"/>
                <a:sym typeface="Droid Arabic Kufi Bold"/>
                <a:rtl/>
              </a:rPr>
              <a:t>نشاط: </a:t>
            </a:r>
            <a:r>
              <a:rPr lang="ar-EG" sz="3199">
                <a:solidFill>
                  <a:srgbClr val="F11010"/>
                </a:solidFill>
                <a:latin typeface="Arabic DROID KUFI"/>
                <a:ea typeface="Droid Arabic Kufi"/>
                <a:cs typeface="Droid Arabic Kufi"/>
                <a:sym typeface="Droid Arabic Kufi"/>
                <a:rtl/>
              </a:rPr>
              <a:t>حددي من خبراتك السابقة كيف يمكنك إضافة قيمة حقيقية لصاحب العمل، واكتبي جملة تُظهر ذلك بوضوح.</a:t>
            </a:r>
          </a:p>
        </p:txBody>
      </p:sp>
      <p:sp>
        <p:nvSpPr>
          <p:cNvPr id="8" name="Freeform 8"/>
          <p:cNvSpPr/>
          <p:nvPr/>
        </p:nvSpPr>
        <p:spPr>
          <a:xfrm>
            <a:off x="13496958" y="5727395"/>
            <a:ext cx="1459373" cy="1233170"/>
          </a:xfrm>
          <a:custGeom>
            <a:avLst/>
            <a:gdLst/>
            <a:ahLst/>
            <a:cxnLst/>
            <a:rect l="l" t="t" r="r" b="b"/>
            <a:pathLst>
              <a:path w="1459373" h="1233170">
                <a:moveTo>
                  <a:pt x="0" y="0"/>
                </a:moveTo>
                <a:lnTo>
                  <a:pt x="1459373" y="0"/>
                </a:lnTo>
                <a:lnTo>
                  <a:pt x="1459373" y="1233170"/>
                </a:lnTo>
                <a:lnTo>
                  <a:pt x="0" y="12331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10" name="Freeform 4">
            <a:extLst>
              <a:ext uri="{FF2B5EF4-FFF2-40B4-BE49-F238E27FC236}">
                <a16:creationId xmlns:a16="http://schemas.microsoft.com/office/drawing/2014/main" id="{5978F991-C63F-13EC-36EE-9089F4F75BBB}"/>
              </a:ext>
            </a:extLst>
          </p:cNvPr>
          <p:cNvSpPr/>
          <p:nvPr/>
        </p:nvSpPr>
        <p:spPr>
          <a:xfrm>
            <a:off x="11529060" y="53578"/>
            <a:ext cx="6758940" cy="4069080"/>
          </a:xfrm>
          <a:custGeom>
            <a:avLst/>
            <a:gdLst/>
            <a:ahLst/>
            <a:cxnLst/>
            <a:rect l="l" t="t" r="r" b="b"/>
            <a:pathLst>
              <a:path w="6758940" h="4069080">
                <a:moveTo>
                  <a:pt x="0" y="0"/>
                </a:moveTo>
                <a:lnTo>
                  <a:pt x="6758940" y="0"/>
                </a:lnTo>
                <a:lnTo>
                  <a:pt x="6758940" y="4069080"/>
                </a:lnTo>
                <a:lnTo>
                  <a:pt x="0" y="4069080"/>
                </a:lnTo>
                <a:close/>
              </a:path>
            </a:pathLst>
          </a:custGeom>
          <a:blipFill>
            <a:blip r:embed="rId3"/>
            <a:stretch>
              <a:fillRect/>
            </a:stretch>
          </a:blipFill>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rot="-10800000">
            <a:off x="15956968" y="3750557"/>
            <a:ext cx="616503" cy="570265"/>
          </a:xfrm>
          <a:custGeom>
            <a:avLst/>
            <a:gdLst/>
            <a:ahLst/>
            <a:cxnLst/>
            <a:rect l="l" t="t" r="r" b="b"/>
            <a:pathLst>
              <a:path w="616503" h="570265">
                <a:moveTo>
                  <a:pt x="0" y="0"/>
                </a:moveTo>
                <a:lnTo>
                  <a:pt x="616504" y="0"/>
                </a:lnTo>
                <a:lnTo>
                  <a:pt x="616504" y="570265"/>
                </a:lnTo>
                <a:lnTo>
                  <a:pt x="0" y="57026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4" name="TextBox 4"/>
          <p:cNvSpPr txBox="1"/>
          <p:nvPr/>
        </p:nvSpPr>
        <p:spPr>
          <a:xfrm>
            <a:off x="594551" y="1194197"/>
            <a:ext cx="14435812" cy="692497"/>
          </a:xfrm>
          <a:prstGeom prst="rect">
            <a:avLst/>
          </a:prstGeom>
        </p:spPr>
        <p:txBody>
          <a:bodyPr lIns="0" tIns="0" rIns="0" bIns="0" rtlCol="0" anchor="t">
            <a:spAutoFit/>
          </a:bodyPr>
          <a:lstStyle/>
          <a:p>
            <a:pPr marL="0" lvl="0" indent="0" algn="ctr" rtl="1">
              <a:lnSpc>
                <a:spcPts val="5150"/>
              </a:lnSpc>
            </a:pPr>
            <a:r>
              <a:rPr lang="ar-EG" sz="5000" b="1">
                <a:solidFill>
                  <a:srgbClr val="3361AE"/>
                </a:solidFill>
                <a:latin typeface="Arabic DROID KUFI"/>
                <a:ea typeface="Droid Arabic Kufi Bold"/>
                <a:cs typeface="Droid Arabic Kufi Bold"/>
                <a:sym typeface="Droid Arabic Kufi Bold"/>
                <a:rtl/>
              </a:rPr>
              <a:t>أنواع الخبرات (الجزء الأول)</a:t>
            </a:r>
          </a:p>
        </p:txBody>
      </p:sp>
      <p:sp>
        <p:nvSpPr>
          <p:cNvPr id="5" name="TextBox 5"/>
          <p:cNvSpPr txBox="1"/>
          <p:nvPr/>
        </p:nvSpPr>
        <p:spPr>
          <a:xfrm>
            <a:off x="1028700" y="2326332"/>
            <a:ext cx="14897100" cy="1256665"/>
          </a:xfrm>
          <a:prstGeom prst="rect">
            <a:avLst/>
          </a:prstGeom>
        </p:spPr>
        <p:txBody>
          <a:bodyPr lIns="0" tIns="0" rIns="0" bIns="0" rtlCol="0" anchor="t">
            <a:spAutoFit/>
          </a:bodyPr>
          <a:lstStyle/>
          <a:p>
            <a:pPr algn="r" rtl="1">
              <a:lnSpc>
                <a:spcPts val="5120"/>
              </a:lnSpc>
              <a:spcBef>
                <a:spcPct val="0"/>
              </a:spcBef>
            </a:pPr>
            <a:r>
              <a:rPr lang="ar-EG" sz="3200">
                <a:solidFill>
                  <a:srgbClr val="000000"/>
                </a:solidFill>
                <a:latin typeface="Arabic DROID KUFI"/>
                <a:ea typeface="Droid Arabic Kufi"/>
                <a:cs typeface="Droid Arabic Kufi"/>
                <a:sym typeface="Droid Arabic Kufi"/>
                <a:rtl/>
              </a:rPr>
              <a:t>لا تقتصر الخبرة على الوظائف الرسمية، بل تتنوع مصادرها، ومنها خمسة أنواع رئيسية:</a:t>
            </a:r>
          </a:p>
          <a:p>
            <a:pPr algn="r" rtl="1">
              <a:lnSpc>
                <a:spcPts val="5120"/>
              </a:lnSpc>
              <a:spcBef>
                <a:spcPct val="0"/>
              </a:spcBef>
            </a:pPr>
            <a:endParaRPr lang="ar-EG" sz="3200">
              <a:solidFill>
                <a:srgbClr val="000000"/>
              </a:solidFill>
              <a:latin typeface="Arabic DROID KUFI"/>
              <a:ea typeface="Droid Arabic Kufi"/>
              <a:cs typeface="Droid Arabic Kufi"/>
              <a:sym typeface="Droid Arabic Kufi"/>
              <a:rtl/>
            </a:endParaRPr>
          </a:p>
        </p:txBody>
      </p:sp>
      <p:sp>
        <p:nvSpPr>
          <p:cNvPr id="6" name="TextBox 6"/>
          <p:cNvSpPr txBox="1"/>
          <p:nvPr/>
        </p:nvSpPr>
        <p:spPr>
          <a:xfrm>
            <a:off x="936578" y="3626732"/>
            <a:ext cx="14786466" cy="1904365"/>
          </a:xfrm>
          <a:prstGeom prst="rect">
            <a:avLst/>
          </a:prstGeom>
        </p:spPr>
        <p:txBody>
          <a:bodyPr lIns="0" tIns="0" rIns="0" bIns="0" rtlCol="0" anchor="t">
            <a:spAutoFit/>
          </a:bodyPr>
          <a:lstStyle/>
          <a:p>
            <a:pPr algn="r" rtl="1">
              <a:lnSpc>
                <a:spcPts val="5120"/>
              </a:lnSpc>
              <a:spcBef>
                <a:spcPct val="0"/>
              </a:spcBef>
            </a:pPr>
            <a:r>
              <a:rPr lang="ar-EG" sz="3200" b="1">
                <a:solidFill>
                  <a:srgbClr val="000000"/>
                </a:solidFill>
                <a:latin typeface="Arabic DROID KUFI"/>
                <a:ea typeface="Droid Arabic Kufi Bold"/>
                <a:cs typeface="Droid Arabic Kufi Bold"/>
                <a:sym typeface="Droid Arabic Kufi Bold"/>
                <a:rtl/>
              </a:rPr>
              <a:t>الخبرة</a:t>
            </a:r>
            <a:r>
              <a:rPr lang="ar-EG" sz="3200">
                <a:solidFill>
                  <a:srgbClr val="000000"/>
                </a:solidFill>
                <a:latin typeface="Arabic DROID KUFI"/>
                <a:ea typeface="Droid Arabic Kufi"/>
                <a:cs typeface="Droid Arabic Kufi"/>
                <a:sym typeface="Droid Arabic Kufi"/>
                <a:rtl/>
              </a:rPr>
              <a:t> </a:t>
            </a:r>
            <a:r>
              <a:rPr lang="ar-EG" sz="3200" b="1">
                <a:solidFill>
                  <a:srgbClr val="000000"/>
                </a:solidFill>
                <a:latin typeface="Arabic DROID KUFI"/>
                <a:ea typeface="Droid Arabic Kufi Bold"/>
                <a:cs typeface="Droid Arabic Kufi Bold"/>
                <a:sym typeface="Droid Arabic Kufi Bold"/>
                <a:rtl/>
              </a:rPr>
              <a:t>التطوعية</a:t>
            </a:r>
            <a:r>
              <a:rPr lang="ar-EG" sz="3200">
                <a:solidFill>
                  <a:srgbClr val="000000"/>
                </a:solidFill>
                <a:latin typeface="Arabic DROID KUFI"/>
                <a:ea typeface="Droid Arabic Kufi"/>
                <a:cs typeface="Droid Arabic Kufi"/>
                <a:sym typeface="Droid Arabic Kufi"/>
                <a:rtl/>
              </a:rPr>
              <a:t>: .العمل بدون أجر في منظمات أو مجتمعات أو فعاليات خيرية واجتماعية. مثال: التطوع في مخيمات شبابية أو حملات توعوية.</a:t>
            </a:r>
          </a:p>
          <a:p>
            <a:pPr algn="r" rtl="1">
              <a:lnSpc>
                <a:spcPts val="5120"/>
              </a:lnSpc>
              <a:spcBef>
                <a:spcPct val="0"/>
              </a:spcBef>
            </a:pPr>
            <a:endParaRPr lang="ar-EG" sz="3200">
              <a:solidFill>
                <a:srgbClr val="000000"/>
              </a:solidFill>
              <a:latin typeface="Arabic DROID KUFI"/>
              <a:ea typeface="Droid Arabic Kufi"/>
              <a:cs typeface="Droid Arabic Kufi"/>
              <a:sym typeface="Droid Arabic Kufi"/>
              <a:rtl/>
            </a:endParaRPr>
          </a:p>
        </p:txBody>
      </p:sp>
      <p:sp>
        <p:nvSpPr>
          <p:cNvPr id="7" name="TextBox 7"/>
          <p:cNvSpPr txBox="1"/>
          <p:nvPr/>
        </p:nvSpPr>
        <p:spPr>
          <a:xfrm>
            <a:off x="274320" y="7689055"/>
            <a:ext cx="15443938" cy="1904365"/>
          </a:xfrm>
          <a:prstGeom prst="rect">
            <a:avLst/>
          </a:prstGeom>
        </p:spPr>
        <p:txBody>
          <a:bodyPr lIns="0" tIns="0" rIns="0" bIns="0" rtlCol="0" anchor="t">
            <a:spAutoFit/>
          </a:bodyPr>
          <a:lstStyle/>
          <a:p>
            <a:pPr algn="r" rtl="1">
              <a:lnSpc>
                <a:spcPts val="5120"/>
              </a:lnSpc>
              <a:spcBef>
                <a:spcPct val="0"/>
              </a:spcBef>
            </a:pPr>
            <a:r>
              <a:rPr lang="ar-EG" sz="3200" b="1">
                <a:solidFill>
                  <a:srgbClr val="000000"/>
                </a:solidFill>
                <a:latin typeface="Arabic DROID KUFI"/>
                <a:ea typeface="Droid Arabic Kufi Bold"/>
                <a:cs typeface="Droid Arabic Kufi Bold"/>
                <a:sym typeface="Droid Arabic Kufi Bold"/>
                <a:rtl/>
              </a:rPr>
              <a:t>الخبرة الوظيفية</a:t>
            </a:r>
            <a:r>
              <a:rPr lang="ar-EG" sz="3200">
                <a:solidFill>
                  <a:srgbClr val="000000"/>
                </a:solidFill>
                <a:latin typeface="Arabic DROID KUFI"/>
                <a:ea typeface="Droid Arabic Kufi"/>
                <a:cs typeface="Droid Arabic Kufi"/>
                <a:sym typeface="Droid Arabic Kufi"/>
                <a:rtl/>
              </a:rPr>
              <a:t>: العمل الرسمي في وظيفة مدفوعة الأجر. مثال: العمل موظفة في شركة أو مؤسسة حكومية أو خاصة. وتُعدّ من أقوى أنواع الخبرات لأنها تعكس</a:t>
            </a:r>
          </a:p>
          <a:p>
            <a:pPr algn="r" rtl="1">
              <a:lnSpc>
                <a:spcPts val="5120"/>
              </a:lnSpc>
              <a:spcBef>
                <a:spcPct val="0"/>
              </a:spcBef>
            </a:pPr>
            <a:r>
              <a:rPr lang="ar-EG" sz="3200">
                <a:solidFill>
                  <a:srgbClr val="000000"/>
                </a:solidFill>
                <a:latin typeface="Arabic DROID KUFI"/>
                <a:ea typeface="Droid Arabic Kufi"/>
                <a:cs typeface="Droid Arabic Kufi"/>
                <a:sym typeface="Droid Arabic Kufi"/>
                <a:rtl/>
              </a:rPr>
              <a:t> الالتزام والمهنية.</a:t>
            </a:r>
          </a:p>
        </p:txBody>
      </p:sp>
      <p:sp>
        <p:nvSpPr>
          <p:cNvPr id="8" name="TextBox 8"/>
          <p:cNvSpPr txBox="1"/>
          <p:nvPr/>
        </p:nvSpPr>
        <p:spPr>
          <a:xfrm>
            <a:off x="593750" y="5578721"/>
            <a:ext cx="15124509" cy="1256665"/>
          </a:xfrm>
          <a:prstGeom prst="rect">
            <a:avLst/>
          </a:prstGeom>
        </p:spPr>
        <p:txBody>
          <a:bodyPr lIns="0" tIns="0" rIns="0" bIns="0" rtlCol="0" anchor="t">
            <a:spAutoFit/>
          </a:bodyPr>
          <a:lstStyle/>
          <a:p>
            <a:pPr algn="r" rtl="1">
              <a:lnSpc>
                <a:spcPts val="5120"/>
              </a:lnSpc>
              <a:spcBef>
                <a:spcPct val="0"/>
              </a:spcBef>
            </a:pPr>
            <a:r>
              <a:rPr lang="ar-EG" sz="3200" b="1">
                <a:solidFill>
                  <a:srgbClr val="000000"/>
                </a:solidFill>
                <a:latin typeface="Arabic DROID KUFI"/>
                <a:ea typeface="Droid Arabic Kufi Bold"/>
                <a:cs typeface="Droid Arabic Kufi Bold"/>
                <a:sym typeface="Droid Arabic Kufi Bold"/>
                <a:rtl/>
              </a:rPr>
              <a:t>الخبرة التدريبية:</a:t>
            </a:r>
            <a:r>
              <a:rPr lang="ar-EG" sz="3200">
                <a:solidFill>
                  <a:srgbClr val="000000"/>
                </a:solidFill>
                <a:latin typeface="Arabic DROID KUFI"/>
                <a:ea typeface="Droid Arabic Kufi"/>
                <a:cs typeface="Droid Arabic Kufi"/>
                <a:sym typeface="Droid Arabic Kufi"/>
                <a:rtl/>
              </a:rPr>
              <a:t>فترات التدريب والتأهيل المهني سواء كانت إلزامية أو اختيارية. مثال: </a:t>
            </a:r>
          </a:p>
          <a:p>
            <a:pPr algn="r" rtl="1">
              <a:lnSpc>
                <a:spcPts val="5120"/>
              </a:lnSpc>
              <a:spcBef>
                <a:spcPct val="0"/>
              </a:spcBef>
            </a:pPr>
            <a:r>
              <a:rPr lang="ar-EG" sz="3200">
                <a:solidFill>
                  <a:srgbClr val="000000"/>
                </a:solidFill>
                <a:latin typeface="Arabic DROID KUFI"/>
                <a:ea typeface="Droid Arabic Kufi"/>
                <a:cs typeface="Droid Arabic Kufi"/>
                <a:sym typeface="Droid Arabic Kufi"/>
                <a:rtl/>
              </a:rPr>
              <a:t>التدريب الصيفي في قسم الموارد البشرية أو التسويق</a:t>
            </a:r>
          </a:p>
        </p:txBody>
      </p:sp>
      <p:sp>
        <p:nvSpPr>
          <p:cNvPr id="9" name="Freeform 9"/>
          <p:cNvSpPr/>
          <p:nvPr/>
        </p:nvSpPr>
        <p:spPr>
          <a:xfrm rot="-10800000">
            <a:off x="15897330" y="5588370"/>
            <a:ext cx="735780" cy="680597"/>
          </a:xfrm>
          <a:custGeom>
            <a:avLst/>
            <a:gdLst/>
            <a:ahLst/>
            <a:cxnLst/>
            <a:rect l="l" t="t" r="r" b="b"/>
            <a:pathLst>
              <a:path w="735780" h="680597">
                <a:moveTo>
                  <a:pt x="0" y="0"/>
                </a:moveTo>
                <a:lnTo>
                  <a:pt x="735780" y="0"/>
                </a:lnTo>
                <a:lnTo>
                  <a:pt x="735780" y="680596"/>
                </a:lnTo>
                <a:lnTo>
                  <a:pt x="0" y="6805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Arabic DROID KUFI"/>
            </a:endParaRPr>
          </a:p>
        </p:txBody>
      </p:sp>
      <p:sp>
        <p:nvSpPr>
          <p:cNvPr id="10" name="Freeform 10"/>
          <p:cNvSpPr/>
          <p:nvPr/>
        </p:nvSpPr>
        <p:spPr>
          <a:xfrm rot="-10800000">
            <a:off x="15897330" y="7735816"/>
            <a:ext cx="735780" cy="680597"/>
          </a:xfrm>
          <a:custGeom>
            <a:avLst/>
            <a:gdLst/>
            <a:ahLst/>
            <a:cxnLst/>
            <a:rect l="l" t="t" r="r" b="b"/>
            <a:pathLst>
              <a:path w="735780" h="680597">
                <a:moveTo>
                  <a:pt x="0" y="0"/>
                </a:moveTo>
                <a:lnTo>
                  <a:pt x="735780" y="0"/>
                </a:lnTo>
                <a:lnTo>
                  <a:pt x="735780" y="680597"/>
                </a:lnTo>
                <a:lnTo>
                  <a:pt x="0" y="68059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12" name="Freeform 4">
            <a:extLst>
              <a:ext uri="{FF2B5EF4-FFF2-40B4-BE49-F238E27FC236}">
                <a16:creationId xmlns:a16="http://schemas.microsoft.com/office/drawing/2014/main" id="{97DA2CA7-2AF0-43C4-0411-2740A4EF5D4F}"/>
              </a:ext>
            </a:extLst>
          </p:cNvPr>
          <p:cNvSpPr/>
          <p:nvPr/>
        </p:nvSpPr>
        <p:spPr>
          <a:xfrm>
            <a:off x="11529060" y="53578"/>
            <a:ext cx="6758940" cy="4069080"/>
          </a:xfrm>
          <a:custGeom>
            <a:avLst/>
            <a:gdLst/>
            <a:ahLst/>
            <a:cxnLst/>
            <a:rect l="l" t="t" r="r" b="b"/>
            <a:pathLst>
              <a:path w="6758940" h="4069080">
                <a:moveTo>
                  <a:pt x="0" y="0"/>
                </a:moveTo>
                <a:lnTo>
                  <a:pt x="6758940" y="0"/>
                </a:lnTo>
                <a:lnTo>
                  <a:pt x="6758940" y="4069080"/>
                </a:lnTo>
                <a:lnTo>
                  <a:pt x="0" y="4069080"/>
                </a:lnTo>
                <a:close/>
              </a:path>
            </a:pathLst>
          </a:custGeom>
          <a:blipFill>
            <a:blip r:embed="rId4"/>
            <a:stretch>
              <a:fillRect/>
            </a:stretch>
          </a:blipFill>
        </p:spPr>
        <p:txBody>
          <a:bodyP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575502" y="1869877"/>
            <a:ext cx="961412" cy="1100365"/>
          </a:xfrm>
          <a:custGeom>
            <a:avLst/>
            <a:gdLst/>
            <a:ahLst/>
            <a:cxnLst/>
            <a:rect l="l" t="t" r="r" b="b"/>
            <a:pathLst>
              <a:path w="961412" h="1100365">
                <a:moveTo>
                  <a:pt x="0" y="0"/>
                </a:moveTo>
                <a:lnTo>
                  <a:pt x="961412" y="0"/>
                </a:lnTo>
                <a:lnTo>
                  <a:pt x="961412" y="1100365"/>
                </a:lnTo>
                <a:lnTo>
                  <a:pt x="0" y="1100365"/>
                </a:lnTo>
                <a:lnTo>
                  <a:pt x="0" y="0"/>
                </a:lnTo>
                <a:close/>
              </a:path>
            </a:pathLst>
          </a:custGeom>
          <a:blipFill>
            <a:blip r:embed="rId2"/>
            <a:stretch>
              <a:fillRect l="-15249" r="-15249"/>
            </a:stretch>
          </a:blipFill>
        </p:spPr>
        <p:txBody>
          <a:bodyPr/>
          <a:lstStyle/>
          <a:p>
            <a:endParaRPr lang="en-US">
              <a:latin typeface="Arabic DROID KUFI"/>
            </a:endParaRPr>
          </a:p>
        </p:txBody>
      </p:sp>
      <p:sp>
        <p:nvSpPr>
          <p:cNvPr id="3" name="Freeform 3"/>
          <p:cNvSpPr/>
          <p:nvPr/>
        </p:nvSpPr>
        <p:spPr>
          <a:xfrm>
            <a:off x="6617105" y="1869877"/>
            <a:ext cx="1109248" cy="1217091"/>
          </a:xfrm>
          <a:custGeom>
            <a:avLst/>
            <a:gdLst/>
            <a:ahLst/>
            <a:cxnLst/>
            <a:rect l="l" t="t" r="r" b="b"/>
            <a:pathLst>
              <a:path w="1109248" h="1217091">
                <a:moveTo>
                  <a:pt x="0" y="0"/>
                </a:moveTo>
                <a:lnTo>
                  <a:pt x="1109247" y="0"/>
                </a:lnTo>
                <a:lnTo>
                  <a:pt x="1109247" y="1217092"/>
                </a:lnTo>
                <a:lnTo>
                  <a:pt x="0" y="1217092"/>
                </a:lnTo>
                <a:lnTo>
                  <a:pt x="0" y="0"/>
                </a:lnTo>
                <a:close/>
              </a:path>
            </a:pathLst>
          </a:custGeom>
          <a:blipFill>
            <a:blip r:embed="rId3"/>
            <a:stretch>
              <a:fillRect/>
            </a:stretch>
          </a:blipFill>
        </p:spPr>
        <p:txBody>
          <a:bodyPr/>
          <a:lstStyle/>
          <a:p>
            <a:pPr algn="r" rtl="1"/>
            <a:endParaRPr lang="en-US">
              <a:latin typeface="Arabic DROID KUFI"/>
            </a:endParaRPr>
          </a:p>
        </p:txBody>
      </p:sp>
      <p:sp>
        <p:nvSpPr>
          <p:cNvPr id="4" name="TextBox 4"/>
          <p:cNvSpPr txBox="1"/>
          <p:nvPr/>
        </p:nvSpPr>
        <p:spPr>
          <a:xfrm>
            <a:off x="813356" y="818952"/>
            <a:ext cx="16432290" cy="692497"/>
          </a:xfrm>
          <a:prstGeom prst="rect">
            <a:avLst/>
          </a:prstGeom>
        </p:spPr>
        <p:txBody>
          <a:bodyPr lIns="0" tIns="0" rIns="0" bIns="0" rtlCol="0" anchor="t">
            <a:spAutoFit/>
          </a:bodyPr>
          <a:lstStyle/>
          <a:p>
            <a:pPr marL="0" lvl="0" indent="0" algn="ctr" rtl="1">
              <a:lnSpc>
                <a:spcPts val="5150"/>
              </a:lnSpc>
            </a:pPr>
            <a:r>
              <a:rPr lang="ar-EG" sz="5000" b="1">
                <a:solidFill>
                  <a:srgbClr val="3361AE"/>
                </a:solidFill>
                <a:latin typeface="Arabic DROID KUFI"/>
                <a:ea typeface="Droid Arabic Kufi Bold"/>
                <a:cs typeface="Droid Arabic Kufi Bold"/>
                <a:sym typeface="Droid Arabic Kufi Bold"/>
                <a:rtl/>
              </a:rPr>
              <a:t>أنواع الخبرات (الجزء الثاني)</a:t>
            </a:r>
          </a:p>
        </p:txBody>
      </p:sp>
      <p:sp>
        <p:nvSpPr>
          <p:cNvPr id="5" name="Freeform 5"/>
          <p:cNvSpPr/>
          <p:nvPr/>
        </p:nvSpPr>
        <p:spPr>
          <a:xfrm>
            <a:off x="6527436" y="4825747"/>
            <a:ext cx="804149" cy="743838"/>
          </a:xfrm>
          <a:custGeom>
            <a:avLst/>
            <a:gdLst/>
            <a:ahLst/>
            <a:cxnLst/>
            <a:rect l="l" t="t" r="r" b="b"/>
            <a:pathLst>
              <a:path w="804149" h="743838">
                <a:moveTo>
                  <a:pt x="0" y="0"/>
                </a:moveTo>
                <a:lnTo>
                  <a:pt x="804149" y="0"/>
                </a:lnTo>
                <a:lnTo>
                  <a:pt x="804149" y="743838"/>
                </a:lnTo>
                <a:lnTo>
                  <a:pt x="0" y="74383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rtl="1"/>
            <a:endParaRPr lang="en-US">
              <a:latin typeface="Arabic DROID KUFI"/>
            </a:endParaRPr>
          </a:p>
        </p:txBody>
      </p:sp>
      <p:sp>
        <p:nvSpPr>
          <p:cNvPr id="6" name="Freeform 6"/>
          <p:cNvSpPr/>
          <p:nvPr/>
        </p:nvSpPr>
        <p:spPr>
          <a:xfrm>
            <a:off x="6525994" y="5773062"/>
            <a:ext cx="804149" cy="743838"/>
          </a:xfrm>
          <a:custGeom>
            <a:avLst/>
            <a:gdLst/>
            <a:ahLst/>
            <a:cxnLst/>
            <a:rect l="l" t="t" r="r" b="b"/>
            <a:pathLst>
              <a:path w="804149" h="743838">
                <a:moveTo>
                  <a:pt x="0" y="0"/>
                </a:moveTo>
                <a:lnTo>
                  <a:pt x="804149" y="0"/>
                </a:lnTo>
                <a:lnTo>
                  <a:pt x="804149" y="743838"/>
                </a:lnTo>
                <a:lnTo>
                  <a:pt x="0" y="74383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rtl="1"/>
            <a:endParaRPr lang="en-US">
              <a:latin typeface="Arabic DROID KUFI"/>
            </a:endParaRPr>
          </a:p>
        </p:txBody>
      </p:sp>
      <p:sp>
        <p:nvSpPr>
          <p:cNvPr id="7" name="Freeform 7"/>
          <p:cNvSpPr/>
          <p:nvPr/>
        </p:nvSpPr>
        <p:spPr>
          <a:xfrm>
            <a:off x="6525994" y="6812175"/>
            <a:ext cx="804149" cy="743838"/>
          </a:xfrm>
          <a:custGeom>
            <a:avLst/>
            <a:gdLst/>
            <a:ahLst/>
            <a:cxnLst/>
            <a:rect l="l" t="t" r="r" b="b"/>
            <a:pathLst>
              <a:path w="804149" h="743838">
                <a:moveTo>
                  <a:pt x="0" y="0"/>
                </a:moveTo>
                <a:lnTo>
                  <a:pt x="804149" y="0"/>
                </a:lnTo>
                <a:lnTo>
                  <a:pt x="804149" y="743838"/>
                </a:lnTo>
                <a:lnTo>
                  <a:pt x="0" y="74383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rtl="1"/>
            <a:endParaRPr lang="en-US">
              <a:latin typeface="Arabic DROID KUFI"/>
            </a:endParaRPr>
          </a:p>
        </p:txBody>
      </p:sp>
      <p:sp>
        <p:nvSpPr>
          <p:cNvPr id="8" name="Freeform 8"/>
          <p:cNvSpPr/>
          <p:nvPr/>
        </p:nvSpPr>
        <p:spPr>
          <a:xfrm>
            <a:off x="6525994" y="7927488"/>
            <a:ext cx="804149" cy="743838"/>
          </a:xfrm>
          <a:custGeom>
            <a:avLst/>
            <a:gdLst/>
            <a:ahLst/>
            <a:cxnLst/>
            <a:rect l="l" t="t" r="r" b="b"/>
            <a:pathLst>
              <a:path w="804149" h="743838">
                <a:moveTo>
                  <a:pt x="0" y="0"/>
                </a:moveTo>
                <a:lnTo>
                  <a:pt x="804149" y="0"/>
                </a:lnTo>
                <a:lnTo>
                  <a:pt x="804149" y="743838"/>
                </a:lnTo>
                <a:lnTo>
                  <a:pt x="0" y="74383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rtl="1"/>
            <a:endParaRPr lang="en-US">
              <a:latin typeface="Arabic DROID KUFI"/>
            </a:endParaRPr>
          </a:p>
        </p:txBody>
      </p:sp>
      <p:grpSp>
        <p:nvGrpSpPr>
          <p:cNvPr id="9" name="Group 9"/>
          <p:cNvGrpSpPr/>
          <p:nvPr/>
        </p:nvGrpSpPr>
        <p:grpSpPr>
          <a:xfrm>
            <a:off x="10073977" y="4561033"/>
            <a:ext cx="6414619" cy="3911734"/>
            <a:chOff x="0" y="0"/>
            <a:chExt cx="8552825" cy="5215645"/>
          </a:xfrm>
        </p:grpSpPr>
        <p:sp>
          <p:nvSpPr>
            <p:cNvPr id="10" name="Freeform 10"/>
            <p:cNvSpPr/>
            <p:nvPr/>
          </p:nvSpPr>
          <p:spPr>
            <a:xfrm>
              <a:off x="7375784" y="2901878"/>
              <a:ext cx="1072199" cy="991784"/>
            </a:xfrm>
            <a:custGeom>
              <a:avLst/>
              <a:gdLst/>
              <a:ahLst/>
              <a:cxnLst/>
              <a:rect l="l" t="t" r="r" b="b"/>
              <a:pathLst>
                <a:path w="1072199" h="991784">
                  <a:moveTo>
                    <a:pt x="0" y="0"/>
                  </a:moveTo>
                  <a:lnTo>
                    <a:pt x="1072199" y="0"/>
                  </a:lnTo>
                  <a:lnTo>
                    <a:pt x="1072199" y="991783"/>
                  </a:lnTo>
                  <a:lnTo>
                    <a:pt x="0" y="99178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rtl="1"/>
              <a:endParaRPr lang="en-US">
                <a:latin typeface="Arabic DROID KUFI"/>
              </a:endParaRPr>
            </a:p>
          </p:txBody>
        </p:sp>
        <p:sp>
          <p:nvSpPr>
            <p:cNvPr id="11" name="Freeform 11"/>
            <p:cNvSpPr/>
            <p:nvPr/>
          </p:nvSpPr>
          <p:spPr>
            <a:xfrm>
              <a:off x="7480626" y="4223861"/>
              <a:ext cx="1072199" cy="991784"/>
            </a:xfrm>
            <a:custGeom>
              <a:avLst/>
              <a:gdLst/>
              <a:ahLst/>
              <a:cxnLst/>
              <a:rect l="l" t="t" r="r" b="b"/>
              <a:pathLst>
                <a:path w="1072199" h="991784">
                  <a:moveTo>
                    <a:pt x="0" y="0"/>
                  </a:moveTo>
                  <a:lnTo>
                    <a:pt x="1072198" y="0"/>
                  </a:lnTo>
                  <a:lnTo>
                    <a:pt x="1072198" y="991784"/>
                  </a:lnTo>
                  <a:lnTo>
                    <a:pt x="0" y="99178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rtl="1"/>
              <a:endParaRPr lang="en-US">
                <a:latin typeface="Arabic DROID KUFI"/>
              </a:endParaRPr>
            </a:p>
          </p:txBody>
        </p:sp>
        <p:sp>
          <p:nvSpPr>
            <p:cNvPr id="12" name="Freeform 12"/>
            <p:cNvSpPr/>
            <p:nvPr/>
          </p:nvSpPr>
          <p:spPr>
            <a:xfrm>
              <a:off x="7327989" y="0"/>
              <a:ext cx="1072199" cy="991784"/>
            </a:xfrm>
            <a:custGeom>
              <a:avLst/>
              <a:gdLst/>
              <a:ahLst/>
              <a:cxnLst/>
              <a:rect l="l" t="t" r="r" b="b"/>
              <a:pathLst>
                <a:path w="1072199" h="991784">
                  <a:moveTo>
                    <a:pt x="0" y="0"/>
                  </a:moveTo>
                  <a:lnTo>
                    <a:pt x="1072198" y="0"/>
                  </a:lnTo>
                  <a:lnTo>
                    <a:pt x="1072198" y="991784"/>
                  </a:lnTo>
                  <a:lnTo>
                    <a:pt x="0" y="99178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rtl="1"/>
              <a:endParaRPr lang="en-US">
                <a:latin typeface="Arabic DROID KUFI"/>
              </a:endParaRPr>
            </a:p>
          </p:txBody>
        </p:sp>
        <p:sp>
          <p:nvSpPr>
            <p:cNvPr id="13" name="TextBox 13"/>
            <p:cNvSpPr txBox="1"/>
            <p:nvPr/>
          </p:nvSpPr>
          <p:spPr>
            <a:xfrm>
              <a:off x="1586375" y="1684872"/>
              <a:ext cx="5381228" cy="587340"/>
            </a:xfrm>
            <a:prstGeom prst="rect">
              <a:avLst/>
            </a:prstGeom>
          </p:spPr>
          <p:txBody>
            <a:bodyPr lIns="0" tIns="0" rIns="0" bIns="0" rtlCol="0" anchor="t">
              <a:spAutoFit/>
            </a:bodyPr>
            <a:lstStyle/>
            <a:p>
              <a:pPr algn="r" rtl="1">
                <a:lnSpc>
                  <a:spcPts val="3296"/>
                </a:lnSpc>
                <a:spcBef>
                  <a:spcPct val="0"/>
                </a:spcBef>
              </a:pPr>
              <a:r>
                <a:rPr lang="ar-EG" sz="3200">
                  <a:solidFill>
                    <a:srgbClr val="000000"/>
                  </a:solidFill>
                  <a:latin typeface="Arabic DROID KUFI"/>
                  <a:ea typeface="Droid Arabic Kufi"/>
                  <a:cs typeface="Droid Arabic Kufi"/>
                  <a:sym typeface="Droid Arabic Kufi"/>
                  <a:rtl/>
                </a:rPr>
                <a:t>بحث ميداني حول سوق</a:t>
              </a:r>
            </a:p>
          </p:txBody>
        </p:sp>
        <p:sp>
          <p:nvSpPr>
            <p:cNvPr id="14" name="Freeform 14"/>
            <p:cNvSpPr/>
            <p:nvPr/>
          </p:nvSpPr>
          <p:spPr>
            <a:xfrm>
              <a:off x="7310404" y="1321990"/>
              <a:ext cx="1107368" cy="1024316"/>
            </a:xfrm>
            <a:custGeom>
              <a:avLst/>
              <a:gdLst/>
              <a:ahLst/>
              <a:cxnLst/>
              <a:rect l="l" t="t" r="r" b="b"/>
              <a:pathLst>
                <a:path w="1107368" h="1024316">
                  <a:moveTo>
                    <a:pt x="0" y="0"/>
                  </a:moveTo>
                  <a:lnTo>
                    <a:pt x="1107368" y="0"/>
                  </a:lnTo>
                  <a:lnTo>
                    <a:pt x="1107368" y="1024316"/>
                  </a:lnTo>
                  <a:lnTo>
                    <a:pt x="0" y="102431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rtl="1"/>
              <a:endParaRPr lang="en-US">
                <a:latin typeface="Arabic DROID KUFI"/>
              </a:endParaRPr>
            </a:p>
          </p:txBody>
        </p:sp>
        <p:sp>
          <p:nvSpPr>
            <p:cNvPr id="15" name="TextBox 15"/>
            <p:cNvSpPr txBox="1"/>
            <p:nvPr/>
          </p:nvSpPr>
          <p:spPr>
            <a:xfrm>
              <a:off x="1456928" y="4434682"/>
              <a:ext cx="5640122" cy="587340"/>
            </a:xfrm>
            <a:prstGeom prst="rect">
              <a:avLst/>
            </a:prstGeom>
          </p:spPr>
          <p:txBody>
            <a:bodyPr lIns="0" tIns="0" rIns="0" bIns="0" rtlCol="0" anchor="t">
              <a:spAutoFit/>
            </a:bodyPr>
            <a:lstStyle/>
            <a:p>
              <a:pPr algn="r" rtl="1">
                <a:lnSpc>
                  <a:spcPts val="3296"/>
                </a:lnSpc>
                <a:spcBef>
                  <a:spcPct val="0"/>
                </a:spcBef>
              </a:pPr>
              <a:r>
                <a:rPr lang="ar-EG" sz="3200">
                  <a:solidFill>
                    <a:srgbClr val="000000"/>
                  </a:solidFill>
                  <a:latin typeface="Arabic DROID KUFI"/>
                  <a:ea typeface="Droid Arabic Kufi"/>
                  <a:cs typeface="Droid Arabic Kufi"/>
                  <a:sym typeface="Droid Arabic Kufi"/>
                  <a:rtl/>
                </a:rPr>
                <a:t>العمل ضمن فرق دراسية</a:t>
              </a:r>
            </a:p>
          </p:txBody>
        </p:sp>
        <p:sp>
          <p:nvSpPr>
            <p:cNvPr id="16" name="TextBox 16"/>
            <p:cNvSpPr txBox="1"/>
            <p:nvPr/>
          </p:nvSpPr>
          <p:spPr>
            <a:xfrm>
              <a:off x="0" y="233933"/>
              <a:ext cx="6993730" cy="587340"/>
            </a:xfrm>
            <a:prstGeom prst="rect">
              <a:avLst/>
            </a:prstGeom>
          </p:spPr>
          <p:txBody>
            <a:bodyPr lIns="0" tIns="0" rIns="0" bIns="0" rtlCol="0" anchor="t">
              <a:spAutoFit/>
            </a:bodyPr>
            <a:lstStyle/>
            <a:p>
              <a:pPr algn="r" rtl="1">
                <a:lnSpc>
                  <a:spcPts val="3296"/>
                </a:lnSpc>
                <a:spcBef>
                  <a:spcPct val="0"/>
                </a:spcBef>
              </a:pPr>
              <a:r>
                <a:rPr lang="ar-EG" sz="3200">
                  <a:solidFill>
                    <a:srgbClr val="000000"/>
                  </a:solidFill>
                  <a:latin typeface="Arabic DROID KUFI"/>
                  <a:ea typeface="Droid Arabic Kufi"/>
                  <a:cs typeface="Droid Arabic Kufi"/>
                  <a:sym typeface="Droid Arabic Kufi"/>
                  <a:rtl/>
                </a:rPr>
                <a:t>مشروع تخرج في إدارة الأعمال</a:t>
              </a:r>
            </a:p>
          </p:txBody>
        </p:sp>
        <p:sp>
          <p:nvSpPr>
            <p:cNvPr id="17" name="TextBox 17"/>
            <p:cNvSpPr txBox="1"/>
            <p:nvPr/>
          </p:nvSpPr>
          <p:spPr>
            <a:xfrm>
              <a:off x="1327415" y="3059865"/>
              <a:ext cx="5666317" cy="587340"/>
            </a:xfrm>
            <a:prstGeom prst="rect">
              <a:avLst/>
            </a:prstGeom>
          </p:spPr>
          <p:txBody>
            <a:bodyPr lIns="0" tIns="0" rIns="0" bIns="0" rtlCol="0" anchor="t">
              <a:spAutoFit/>
            </a:bodyPr>
            <a:lstStyle/>
            <a:p>
              <a:pPr algn="r" rtl="1">
                <a:lnSpc>
                  <a:spcPts val="3296"/>
                </a:lnSpc>
                <a:spcBef>
                  <a:spcPct val="0"/>
                </a:spcBef>
              </a:pPr>
              <a:r>
                <a:rPr lang="ar-EG" sz="3200">
                  <a:solidFill>
                    <a:srgbClr val="000000"/>
                  </a:solidFill>
                  <a:latin typeface="Arabic DROID KUFI"/>
                  <a:ea typeface="Droid Arabic Kufi"/>
                  <a:cs typeface="Droid Arabic Kufi"/>
                  <a:sym typeface="Droid Arabic Kufi"/>
                  <a:rtl/>
                </a:rPr>
                <a:t>عروض تقديمية أكاديمية</a:t>
              </a:r>
            </a:p>
          </p:txBody>
        </p:sp>
      </p:grpSp>
      <p:sp>
        <p:nvSpPr>
          <p:cNvPr id="18" name="TextBox 18"/>
          <p:cNvSpPr txBox="1"/>
          <p:nvPr/>
        </p:nvSpPr>
        <p:spPr>
          <a:xfrm>
            <a:off x="10239500" y="2186849"/>
            <a:ext cx="6083572" cy="6079228"/>
          </a:xfrm>
          <a:prstGeom prst="rect">
            <a:avLst/>
          </a:prstGeom>
        </p:spPr>
        <p:txBody>
          <a:bodyPr lIns="0" tIns="0" rIns="0" bIns="0" rtlCol="0" anchor="t">
            <a:spAutoFit/>
          </a:bodyPr>
          <a:lstStyle/>
          <a:p>
            <a:pPr marL="0" lvl="0" indent="0" algn="r" rtl="1">
              <a:lnSpc>
                <a:spcPts val="4075"/>
              </a:lnSpc>
            </a:pPr>
            <a:r>
              <a:rPr lang="ar-EG" sz="3368" dirty="0">
                <a:solidFill>
                  <a:srgbClr val="000000"/>
                </a:solidFill>
                <a:latin typeface="Arabic DROID KUFI"/>
                <a:ea typeface="Droid Arabic Kufi"/>
                <a:cs typeface="Droid Arabic Kufi"/>
                <a:sym typeface="Droid Arabic Kufi"/>
                <a:rtl/>
              </a:rPr>
              <a:t> الخبرة الأكاديمية</a:t>
            </a:r>
          </a:p>
          <a:p>
            <a:pPr marL="0" lvl="0" indent="0" algn="r" rtl="1">
              <a:lnSpc>
                <a:spcPts val="2744"/>
              </a:lnSpc>
            </a:pPr>
            <a:endParaRPr lang="ar-EG" sz="3368" dirty="0">
              <a:solidFill>
                <a:srgbClr val="000000"/>
              </a:solidFill>
              <a:latin typeface="Arabic DROID KUFI"/>
              <a:ea typeface="Droid Arabic Kufi"/>
              <a:cs typeface="Droid Arabic Kufi"/>
              <a:sym typeface="Droid Arabic Kufi"/>
              <a:rtl/>
            </a:endParaRPr>
          </a:p>
          <a:p>
            <a:pPr marL="0" lvl="0" indent="0" algn="r" rtl="1">
              <a:lnSpc>
                <a:spcPts val="4800"/>
              </a:lnSpc>
            </a:pPr>
            <a:r>
              <a:rPr lang="ar-EG" sz="3200" dirty="0">
                <a:solidFill>
                  <a:srgbClr val="000000"/>
                </a:solidFill>
                <a:latin typeface="Arabic DROID KUFI"/>
                <a:ea typeface="Droid Arabic Kufi"/>
                <a:cs typeface="Droid Arabic Kufi"/>
                <a:sym typeface="Droid Arabic Kufi"/>
                <a:rtl/>
              </a:rPr>
              <a:t>المشاريع الجامعية والبحث العلمي التي أنجزتها خلال دراستك، مثل:</a:t>
            </a:r>
          </a:p>
          <a:p>
            <a:pPr marL="0" lvl="0" indent="0" algn="r" rtl="1">
              <a:lnSpc>
                <a:spcPts val="3993"/>
              </a:lnSpc>
            </a:pPr>
            <a:endParaRPr lang="ar-EG" sz="3200" dirty="0">
              <a:solidFill>
                <a:srgbClr val="000000"/>
              </a:solidFill>
              <a:latin typeface="Arabic DROID KUFI"/>
              <a:ea typeface="Droid Arabic Kufi"/>
              <a:cs typeface="Droid Arabic Kufi"/>
              <a:sym typeface="Droid Arabic Kufi"/>
              <a:rtl/>
            </a:endParaRPr>
          </a:p>
          <a:p>
            <a:pPr marL="0" lvl="0" indent="0" algn="r" rtl="1">
              <a:lnSpc>
                <a:spcPts val="3629"/>
              </a:lnSpc>
            </a:pPr>
            <a:endParaRPr lang="ar-EG" sz="3200" dirty="0">
              <a:solidFill>
                <a:srgbClr val="000000"/>
              </a:solidFill>
              <a:latin typeface="Arabic DROID KUFI"/>
              <a:ea typeface="Droid Arabic Kufi"/>
              <a:cs typeface="Droid Arabic Kufi"/>
              <a:sym typeface="Droid Arabic Kufi"/>
              <a:rtl/>
            </a:endParaRPr>
          </a:p>
          <a:p>
            <a:pPr marL="0" lvl="0" indent="0" algn="r" rtl="1">
              <a:lnSpc>
                <a:spcPts val="3629"/>
              </a:lnSpc>
            </a:pPr>
            <a:r>
              <a:rPr lang="ar-EG" sz="2268" dirty="0">
                <a:solidFill>
                  <a:srgbClr val="000000"/>
                </a:solidFill>
                <a:latin typeface="Arabic DROID KUFI"/>
                <a:ea typeface="Droid Arabic Kufi"/>
                <a:cs typeface="Droid Arabic Kufi"/>
                <a:sym typeface="Droid Arabic Kufi"/>
                <a:rtl/>
              </a:rPr>
              <a:t> </a:t>
            </a:r>
          </a:p>
          <a:p>
            <a:pPr marL="0" lvl="0" indent="0" algn="r" rtl="1">
              <a:lnSpc>
                <a:spcPts val="3629"/>
              </a:lnSpc>
            </a:pPr>
            <a:endParaRPr lang="ar-EG" sz="2268" dirty="0">
              <a:solidFill>
                <a:srgbClr val="000000"/>
              </a:solidFill>
              <a:latin typeface="Arabic DROID KUFI"/>
              <a:ea typeface="Droid Arabic Kufi"/>
              <a:cs typeface="Droid Arabic Kufi"/>
              <a:sym typeface="Droid Arabic Kufi"/>
              <a:rtl/>
            </a:endParaRPr>
          </a:p>
          <a:p>
            <a:pPr marL="0" lvl="0" indent="0" algn="r" rtl="1">
              <a:lnSpc>
                <a:spcPts val="3629"/>
              </a:lnSpc>
            </a:pPr>
            <a:endParaRPr lang="ar-EG" sz="2268" dirty="0">
              <a:solidFill>
                <a:srgbClr val="000000"/>
              </a:solidFill>
              <a:latin typeface="Arabic DROID KUFI"/>
              <a:ea typeface="Droid Arabic Kufi"/>
              <a:cs typeface="Droid Arabic Kufi"/>
              <a:sym typeface="Droid Arabic Kufi"/>
              <a:rtl/>
            </a:endParaRPr>
          </a:p>
          <a:p>
            <a:pPr marL="0" lvl="0" indent="0" algn="r" rtl="1">
              <a:lnSpc>
                <a:spcPts val="3629"/>
              </a:lnSpc>
            </a:pPr>
            <a:endParaRPr lang="ar-EG" sz="2268" dirty="0">
              <a:solidFill>
                <a:srgbClr val="000000"/>
              </a:solidFill>
              <a:latin typeface="Arabic DROID KUFI"/>
              <a:ea typeface="Droid Arabic Kufi"/>
              <a:cs typeface="Droid Arabic Kufi"/>
              <a:sym typeface="Droid Arabic Kufi"/>
              <a:rtl/>
            </a:endParaRPr>
          </a:p>
          <a:p>
            <a:pPr marL="0" lvl="0" indent="0" algn="r" rtl="1">
              <a:lnSpc>
                <a:spcPts val="3629"/>
              </a:lnSpc>
            </a:pPr>
            <a:endParaRPr lang="ar-EG" sz="2268" dirty="0">
              <a:solidFill>
                <a:srgbClr val="000000"/>
              </a:solidFill>
              <a:latin typeface="Arabic DROID KUFI"/>
              <a:ea typeface="Droid Arabic Kufi"/>
              <a:cs typeface="Droid Arabic Kufi"/>
              <a:sym typeface="Droid Arabic Kufi"/>
              <a:rtl/>
            </a:endParaRPr>
          </a:p>
          <a:p>
            <a:pPr marL="0" lvl="0" indent="0" algn="r" rtl="1">
              <a:lnSpc>
                <a:spcPts val="2744"/>
              </a:lnSpc>
            </a:pPr>
            <a:endParaRPr lang="ar-EG" sz="2268" dirty="0">
              <a:solidFill>
                <a:srgbClr val="000000"/>
              </a:solidFill>
              <a:latin typeface="Arabic DROID KUFI"/>
              <a:ea typeface="Droid Arabic Kufi"/>
              <a:cs typeface="Droid Arabic Kufi"/>
              <a:sym typeface="Droid Arabic Kufi"/>
              <a:rtl/>
            </a:endParaRPr>
          </a:p>
          <a:p>
            <a:pPr marL="0" lvl="0" indent="0" algn="r" rtl="1">
              <a:lnSpc>
                <a:spcPts val="2744"/>
              </a:lnSpc>
            </a:pPr>
            <a:endParaRPr lang="ar-EG" sz="2268" dirty="0">
              <a:solidFill>
                <a:srgbClr val="000000"/>
              </a:solidFill>
              <a:latin typeface="Arabic DROID KUFI"/>
              <a:ea typeface="Droid Arabic Kufi"/>
              <a:cs typeface="Droid Arabic Kufi"/>
              <a:sym typeface="Droid Arabic Kufi"/>
              <a:rtl/>
            </a:endParaRPr>
          </a:p>
        </p:txBody>
      </p:sp>
      <p:sp>
        <p:nvSpPr>
          <p:cNvPr id="19" name="TextBox 19"/>
          <p:cNvSpPr txBox="1"/>
          <p:nvPr/>
        </p:nvSpPr>
        <p:spPr>
          <a:xfrm>
            <a:off x="9303821" y="9079378"/>
            <a:ext cx="8595359" cy="581025"/>
          </a:xfrm>
          <a:prstGeom prst="rect">
            <a:avLst/>
          </a:prstGeom>
        </p:spPr>
        <p:txBody>
          <a:bodyPr lIns="0" tIns="0" rIns="0" bIns="0" rtlCol="0" anchor="t">
            <a:spAutoFit/>
          </a:bodyPr>
          <a:lstStyle/>
          <a:p>
            <a:pPr algn="ctr">
              <a:lnSpc>
                <a:spcPts val="4800"/>
              </a:lnSpc>
              <a:spcBef>
                <a:spcPct val="0"/>
              </a:spcBef>
            </a:pPr>
            <a:r>
              <a:rPr lang="en-US" sz="3000" b="1">
                <a:solidFill>
                  <a:srgbClr val="000000"/>
                </a:solidFill>
                <a:latin typeface="Arabic DROID KUFI"/>
                <a:ea typeface="Droid Arabic Kufi Bold"/>
                <a:cs typeface="Droid Arabic Kufi Bold"/>
                <a:sym typeface="Droid Arabic Kufi Bold"/>
              </a:rPr>
              <a:t> </a:t>
            </a:r>
            <a:r>
              <a:rPr lang="ar-EG" sz="3000" b="1">
                <a:solidFill>
                  <a:srgbClr val="000000"/>
                </a:solidFill>
                <a:latin typeface="Arabic DROID KUFI"/>
                <a:ea typeface="Droid Arabic Kufi Bold"/>
                <a:cs typeface="Droid Arabic Kufi Bold"/>
                <a:sym typeface="Droid Arabic Kufi Bold"/>
                <a:rtl/>
              </a:rPr>
              <a:t>نشاط: اكتبي مثالاً أكاديمياً من تجربتك</a:t>
            </a:r>
          </a:p>
        </p:txBody>
      </p:sp>
      <p:sp>
        <p:nvSpPr>
          <p:cNvPr id="20" name="TextBox 20"/>
          <p:cNvSpPr txBox="1"/>
          <p:nvPr/>
        </p:nvSpPr>
        <p:spPr>
          <a:xfrm>
            <a:off x="1226800" y="3230108"/>
            <a:ext cx="6103343" cy="1256665"/>
          </a:xfrm>
          <a:prstGeom prst="rect">
            <a:avLst/>
          </a:prstGeom>
        </p:spPr>
        <p:txBody>
          <a:bodyPr lIns="0" tIns="0" rIns="0" bIns="0" rtlCol="0" anchor="t">
            <a:spAutoFit/>
          </a:bodyPr>
          <a:lstStyle/>
          <a:p>
            <a:pPr algn="r" rtl="1">
              <a:lnSpc>
                <a:spcPts val="5120"/>
              </a:lnSpc>
              <a:spcBef>
                <a:spcPct val="0"/>
              </a:spcBef>
            </a:pPr>
            <a:r>
              <a:rPr lang="ar-EG" sz="3200">
                <a:solidFill>
                  <a:srgbClr val="000000"/>
                </a:solidFill>
                <a:latin typeface="Arabic DROID KUFI"/>
                <a:ea typeface="Droid Arabic Kufi"/>
                <a:cs typeface="Droid Arabic Kufi"/>
                <a:sym typeface="Droid Arabic Kufi"/>
                <a:rtl/>
              </a:rPr>
              <a:t>الأنشطة والهوايات والمبادرات</a:t>
            </a:r>
          </a:p>
          <a:p>
            <a:pPr algn="r" rtl="1">
              <a:lnSpc>
                <a:spcPts val="5120"/>
              </a:lnSpc>
              <a:spcBef>
                <a:spcPct val="0"/>
              </a:spcBef>
            </a:pPr>
            <a:r>
              <a:rPr lang="ar-EG" sz="3200">
                <a:solidFill>
                  <a:srgbClr val="000000"/>
                </a:solidFill>
                <a:latin typeface="Arabic DROID KUFI"/>
                <a:ea typeface="Droid Arabic Kufi"/>
                <a:cs typeface="Droid Arabic Kufi"/>
                <a:sym typeface="Droid Arabic Kufi"/>
                <a:rtl/>
              </a:rPr>
              <a:t> الشخصية  التي تعزز مهاراتك مثل:</a:t>
            </a:r>
          </a:p>
        </p:txBody>
      </p:sp>
      <p:sp>
        <p:nvSpPr>
          <p:cNvPr id="21" name="TextBox 21"/>
          <p:cNvSpPr txBox="1"/>
          <p:nvPr/>
        </p:nvSpPr>
        <p:spPr>
          <a:xfrm>
            <a:off x="3496647" y="2296235"/>
            <a:ext cx="3029347" cy="648960"/>
          </a:xfrm>
          <a:prstGeom prst="rect">
            <a:avLst/>
          </a:prstGeom>
        </p:spPr>
        <p:txBody>
          <a:bodyPr lIns="0" tIns="0" rIns="0" bIns="0" rtlCol="0" anchor="t">
            <a:spAutoFit/>
          </a:bodyPr>
          <a:lstStyle/>
          <a:p>
            <a:pPr algn="r" rtl="1">
              <a:lnSpc>
                <a:spcPts val="5389"/>
              </a:lnSpc>
              <a:spcBef>
                <a:spcPct val="0"/>
              </a:spcBef>
            </a:pPr>
            <a:r>
              <a:rPr lang="en-US" sz="3368">
                <a:solidFill>
                  <a:srgbClr val="000000"/>
                </a:solidFill>
                <a:latin typeface="Arabic DROID KUFI"/>
                <a:ea typeface="Droid Arabic Kufi"/>
                <a:cs typeface="Droid Arabic Kufi"/>
                <a:sym typeface="Droid Arabic Kufi"/>
              </a:rPr>
              <a:t> </a:t>
            </a:r>
            <a:r>
              <a:rPr lang="ar-EG" sz="3368">
                <a:solidFill>
                  <a:srgbClr val="000000"/>
                </a:solidFill>
                <a:latin typeface="Arabic DROID KUFI"/>
                <a:ea typeface="Droid Arabic Kufi"/>
                <a:cs typeface="Droid Arabic Kufi"/>
                <a:sym typeface="Droid Arabic Kufi"/>
                <a:rtl/>
              </a:rPr>
              <a:t>الخبرة الشخصية</a:t>
            </a:r>
          </a:p>
        </p:txBody>
      </p:sp>
      <p:sp>
        <p:nvSpPr>
          <p:cNvPr id="22" name="TextBox 22"/>
          <p:cNvSpPr txBox="1"/>
          <p:nvPr/>
        </p:nvSpPr>
        <p:spPr>
          <a:xfrm>
            <a:off x="159820" y="7908438"/>
            <a:ext cx="6200650" cy="608965"/>
          </a:xfrm>
          <a:prstGeom prst="rect">
            <a:avLst/>
          </a:prstGeom>
        </p:spPr>
        <p:txBody>
          <a:bodyPr wrap="square" lIns="0" tIns="0" rIns="0" bIns="0" rtlCol="0" anchor="t">
            <a:spAutoFit/>
          </a:bodyPr>
          <a:lstStyle/>
          <a:p>
            <a:pPr algn="r" rtl="1">
              <a:lnSpc>
                <a:spcPts val="5120"/>
              </a:lnSpc>
              <a:spcBef>
                <a:spcPct val="0"/>
              </a:spcBef>
            </a:pPr>
            <a:r>
              <a:rPr lang="ar-EG" sz="3200" dirty="0">
                <a:solidFill>
                  <a:srgbClr val="000000"/>
                </a:solidFill>
                <a:latin typeface="Arabic DROID KUFI"/>
                <a:ea typeface="Droid Arabic Kufi"/>
                <a:cs typeface="Droid Arabic Kufi"/>
                <a:sym typeface="Droid Arabic Kufi"/>
                <a:rtl/>
              </a:rPr>
              <a:t>إدارة مدونة أو حساب تعلمي</a:t>
            </a:r>
          </a:p>
        </p:txBody>
      </p:sp>
      <p:sp>
        <p:nvSpPr>
          <p:cNvPr id="23" name="TextBox 23"/>
          <p:cNvSpPr txBox="1"/>
          <p:nvPr/>
        </p:nvSpPr>
        <p:spPr>
          <a:xfrm>
            <a:off x="274319" y="9043380"/>
            <a:ext cx="7293830" cy="1117614"/>
          </a:xfrm>
          <a:prstGeom prst="rect">
            <a:avLst/>
          </a:prstGeom>
        </p:spPr>
        <p:txBody>
          <a:bodyPr lIns="0" tIns="0" rIns="0" bIns="0" rtlCol="0" anchor="t">
            <a:spAutoFit/>
          </a:bodyPr>
          <a:lstStyle/>
          <a:p>
            <a:pPr algn="r" rtl="1">
              <a:lnSpc>
                <a:spcPts val="4480"/>
              </a:lnSpc>
              <a:spcBef>
                <a:spcPct val="0"/>
              </a:spcBef>
            </a:pPr>
            <a:r>
              <a:rPr lang="en-US" sz="2800" b="1" dirty="0">
                <a:solidFill>
                  <a:srgbClr val="000000"/>
                </a:solidFill>
                <a:latin typeface="Droid Arabic Kufi Bold"/>
                <a:ea typeface="Droid Arabic Kufi Bold"/>
                <a:cs typeface="Droid Arabic Kufi Bold"/>
                <a:sym typeface="Droid Arabic Kufi Bold"/>
              </a:rPr>
              <a:t> </a:t>
            </a:r>
            <a:r>
              <a:rPr lang="ar-EG" sz="2800" b="1" dirty="0">
                <a:solidFill>
                  <a:srgbClr val="000000"/>
                </a:solidFill>
                <a:latin typeface="Droid Arabic Kufi Bold"/>
                <a:ea typeface="Droid Arabic Kufi Bold"/>
                <a:cs typeface="Droid Arabic Kufi Bold"/>
                <a:sym typeface="Droid Arabic Kufi Bold"/>
                <a:rtl/>
              </a:rPr>
              <a:t>نشاط: صنّفي خبراتك الشخصية وحددي</a:t>
            </a:r>
          </a:p>
          <a:p>
            <a:pPr algn="r" rtl="1">
              <a:lnSpc>
                <a:spcPts val="4480"/>
              </a:lnSpc>
              <a:spcBef>
                <a:spcPct val="0"/>
              </a:spcBef>
            </a:pPr>
            <a:r>
              <a:rPr lang="en-US" sz="2800" b="1" dirty="0">
                <a:solidFill>
                  <a:srgbClr val="000000"/>
                </a:solidFill>
                <a:latin typeface="Droid Arabic Kufi Bold"/>
                <a:ea typeface="Droid Arabic Kufi Bold"/>
                <a:cs typeface="Droid Arabic Kufi Bold"/>
                <a:sym typeface="Droid Arabic Kufi Bold"/>
              </a:rPr>
              <a:t> </a:t>
            </a:r>
            <a:r>
              <a:rPr lang="ar-EG" sz="2800" b="1" dirty="0">
                <a:solidFill>
                  <a:srgbClr val="000000"/>
                </a:solidFill>
                <a:latin typeface="Droid Arabic Kufi Bold"/>
                <a:ea typeface="Droid Arabic Kufi Bold"/>
                <a:cs typeface="Droid Arabic Kufi Bold"/>
                <a:sym typeface="Droid Arabic Kufi Bold"/>
                <a:rtl/>
              </a:rPr>
              <a:t>المهارات المكتسبة منها</a:t>
            </a:r>
          </a:p>
        </p:txBody>
      </p:sp>
      <p:sp>
        <p:nvSpPr>
          <p:cNvPr id="24" name="TextBox 24"/>
          <p:cNvSpPr txBox="1"/>
          <p:nvPr/>
        </p:nvSpPr>
        <p:spPr>
          <a:xfrm>
            <a:off x="1964929" y="5723508"/>
            <a:ext cx="4395542" cy="608965"/>
          </a:xfrm>
          <a:prstGeom prst="rect">
            <a:avLst/>
          </a:prstGeom>
        </p:spPr>
        <p:txBody>
          <a:bodyPr wrap="square" lIns="0" tIns="0" rIns="0" bIns="0" rtlCol="0" anchor="t">
            <a:spAutoFit/>
          </a:bodyPr>
          <a:lstStyle/>
          <a:p>
            <a:pPr algn="r" rtl="1">
              <a:lnSpc>
                <a:spcPts val="5120"/>
              </a:lnSpc>
              <a:spcBef>
                <a:spcPct val="0"/>
              </a:spcBef>
            </a:pPr>
            <a:r>
              <a:rPr lang="ar-EG" sz="3200" dirty="0">
                <a:solidFill>
                  <a:srgbClr val="000000"/>
                </a:solidFill>
                <a:latin typeface="Arabic DROID KUFI"/>
                <a:ea typeface="Droid Arabic Kufi"/>
                <a:cs typeface="Droid Arabic Kufi"/>
                <a:sym typeface="Droid Arabic Kufi"/>
                <a:rtl/>
              </a:rPr>
              <a:t>تنظيم فعاليات اجتماعية</a:t>
            </a:r>
          </a:p>
        </p:txBody>
      </p:sp>
      <p:sp>
        <p:nvSpPr>
          <p:cNvPr id="25" name="TextBox 25"/>
          <p:cNvSpPr txBox="1"/>
          <p:nvPr/>
        </p:nvSpPr>
        <p:spPr>
          <a:xfrm>
            <a:off x="1922867" y="6863598"/>
            <a:ext cx="4437603" cy="608965"/>
          </a:xfrm>
          <a:prstGeom prst="rect">
            <a:avLst/>
          </a:prstGeom>
        </p:spPr>
        <p:txBody>
          <a:bodyPr wrap="square" lIns="0" tIns="0" rIns="0" bIns="0" rtlCol="0" anchor="t">
            <a:spAutoFit/>
          </a:bodyPr>
          <a:lstStyle/>
          <a:p>
            <a:pPr algn="r" rtl="1">
              <a:lnSpc>
                <a:spcPts val="5120"/>
              </a:lnSpc>
              <a:spcBef>
                <a:spcPct val="0"/>
              </a:spcBef>
            </a:pPr>
            <a:r>
              <a:rPr lang="ar-EG" sz="3200" dirty="0">
                <a:solidFill>
                  <a:srgbClr val="000000"/>
                </a:solidFill>
                <a:latin typeface="Arabic DROID KUFI"/>
                <a:ea typeface="Droid Arabic Kufi"/>
                <a:cs typeface="Droid Arabic Kufi"/>
                <a:sym typeface="Droid Arabic Kufi"/>
                <a:rtl/>
              </a:rPr>
              <a:t>تعلم مهارة جديدة ذاتياً</a:t>
            </a:r>
          </a:p>
        </p:txBody>
      </p:sp>
      <p:sp>
        <p:nvSpPr>
          <p:cNvPr id="26" name="TextBox 26"/>
          <p:cNvSpPr txBox="1"/>
          <p:nvPr/>
        </p:nvSpPr>
        <p:spPr>
          <a:xfrm>
            <a:off x="1723140" y="4757476"/>
            <a:ext cx="4637330" cy="608965"/>
          </a:xfrm>
          <a:prstGeom prst="rect">
            <a:avLst/>
          </a:prstGeom>
        </p:spPr>
        <p:txBody>
          <a:bodyPr wrap="square" lIns="0" tIns="0" rIns="0" bIns="0" rtlCol="0" anchor="t">
            <a:spAutoFit/>
          </a:bodyPr>
          <a:lstStyle/>
          <a:p>
            <a:pPr algn="r" rtl="1">
              <a:lnSpc>
                <a:spcPts val="5120"/>
              </a:lnSpc>
              <a:spcBef>
                <a:spcPct val="0"/>
              </a:spcBef>
            </a:pPr>
            <a:r>
              <a:rPr lang="ar-EG" sz="3200" dirty="0">
                <a:solidFill>
                  <a:srgbClr val="000000"/>
                </a:solidFill>
                <a:latin typeface="Arabic DROID KUFI"/>
                <a:ea typeface="Droid Arabic Kufi"/>
                <a:cs typeface="Droid Arabic Kufi"/>
                <a:sym typeface="Droid Arabic Kufi"/>
                <a:rtl/>
              </a:rPr>
              <a:t>قيادة مبادرة في مجتمعك</a:t>
            </a:r>
          </a:p>
        </p:txBody>
      </p:sp>
      <p:sp>
        <p:nvSpPr>
          <p:cNvPr id="27" name="Freeform 27"/>
          <p:cNvSpPr/>
          <p:nvPr/>
        </p:nvSpPr>
        <p:spPr>
          <a:xfrm>
            <a:off x="0" y="0"/>
            <a:ext cx="2484120" cy="4069080"/>
          </a:xfrm>
          <a:custGeom>
            <a:avLst/>
            <a:gdLst/>
            <a:ahLst/>
            <a:cxnLst/>
            <a:rect l="l" t="t" r="r" b="b"/>
            <a:pathLst>
              <a:path w="2484120" h="4069080">
                <a:moveTo>
                  <a:pt x="0" y="0"/>
                </a:moveTo>
                <a:lnTo>
                  <a:pt x="2484120" y="0"/>
                </a:lnTo>
                <a:lnTo>
                  <a:pt x="2484120" y="4069080"/>
                </a:lnTo>
                <a:lnTo>
                  <a:pt x="0" y="4069080"/>
                </a:lnTo>
                <a:close/>
              </a:path>
            </a:pathLst>
          </a:custGeom>
          <a:blipFill>
            <a:blip r:embed="rId5"/>
            <a:stretch>
              <a:fillRect t="-8259" b="-8259"/>
            </a:stretch>
          </a:blipFill>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3002280" cy="5090160"/>
          </a:xfrm>
          <a:custGeom>
            <a:avLst/>
            <a:gdLst/>
            <a:ahLst/>
            <a:cxnLst/>
            <a:rect l="l" t="t" r="r" b="b"/>
            <a:pathLst>
              <a:path w="3002280" h="5090160">
                <a:moveTo>
                  <a:pt x="0" y="0"/>
                </a:moveTo>
                <a:lnTo>
                  <a:pt x="3002280" y="0"/>
                </a:lnTo>
                <a:lnTo>
                  <a:pt x="3002280" y="5090160"/>
                </a:lnTo>
                <a:lnTo>
                  <a:pt x="0" y="5090160"/>
                </a:lnTo>
                <a:close/>
              </a:path>
            </a:pathLst>
          </a:custGeom>
          <a:blipFill>
            <a:blip r:embed="rId2"/>
            <a:stretch>
              <a:fillRect/>
            </a:stretch>
          </a:blipFill>
        </p:spPr>
        <p:txBody>
          <a:bodyPr/>
          <a:lstStyle/>
          <a:p>
            <a:endParaRPr lang="en-US"/>
          </a:p>
        </p:txBody>
      </p:sp>
      <p:sp>
        <p:nvSpPr>
          <p:cNvPr id="3" name="TextBox 3"/>
          <p:cNvSpPr txBox="1"/>
          <p:nvPr/>
        </p:nvSpPr>
        <p:spPr>
          <a:xfrm>
            <a:off x="3310720" y="1104900"/>
            <a:ext cx="12963379" cy="679450"/>
          </a:xfrm>
          <a:prstGeom prst="rect">
            <a:avLst/>
          </a:prstGeom>
        </p:spPr>
        <p:txBody>
          <a:bodyPr lIns="0" tIns="0" rIns="0" bIns="0" rtlCol="0" anchor="t">
            <a:spAutoFit/>
          </a:bodyPr>
          <a:lstStyle/>
          <a:p>
            <a:pPr marL="0" lvl="0" indent="0" algn="ctr" rtl="1">
              <a:lnSpc>
                <a:spcPts val="5150"/>
              </a:lnSpc>
            </a:pPr>
            <a:r>
              <a:rPr lang="ar-EG" sz="5000" b="1">
                <a:solidFill>
                  <a:srgbClr val="3361AE"/>
                </a:solidFill>
                <a:latin typeface="Droid Arabic Kufi Bold"/>
                <a:ea typeface="Droid Arabic Kufi Bold"/>
                <a:cs typeface="Droid Arabic Kufi Bold"/>
                <a:sym typeface="Droid Arabic Kufi Bold"/>
                <a:rtl/>
              </a:rPr>
              <a:t>المسؤولية مقابل الخبرة</a:t>
            </a:r>
          </a:p>
        </p:txBody>
      </p:sp>
      <p:sp>
        <p:nvSpPr>
          <p:cNvPr id="4" name="TextBox 4"/>
          <p:cNvSpPr txBox="1"/>
          <p:nvPr/>
        </p:nvSpPr>
        <p:spPr>
          <a:xfrm>
            <a:off x="3122734" y="3902220"/>
            <a:ext cx="13339352" cy="2853406"/>
          </a:xfrm>
          <a:prstGeom prst="rect">
            <a:avLst/>
          </a:prstGeom>
        </p:spPr>
        <p:txBody>
          <a:bodyPr lIns="0" tIns="0" rIns="0" bIns="0" rtlCol="0" anchor="t">
            <a:spAutoFit/>
          </a:bodyPr>
          <a:lstStyle/>
          <a:p>
            <a:pPr marL="0" lvl="0" indent="0" algn="r" rtl="1">
              <a:lnSpc>
                <a:spcPts val="5710"/>
              </a:lnSpc>
            </a:pPr>
            <a:r>
              <a:rPr lang="ar-EG" sz="3419">
                <a:solidFill>
                  <a:srgbClr val="000000"/>
                </a:solidFill>
                <a:latin typeface="Droid Arabic Kufi"/>
                <a:ea typeface="Droid Arabic Kufi"/>
                <a:cs typeface="Droid Arabic Kufi"/>
                <a:sym typeface="Droid Arabic Kufi"/>
                <a:rtl/>
              </a:rPr>
              <a:t>الفرق الجوهري: المسؤولية هي ما كُلِّفت بأدائه من مهام، أما الخبرة فهي ما تعلمته وأنجزته فعلاً. مثال: </a:t>
            </a:r>
            <a:r>
              <a:rPr lang="ar-EG" sz="3419" b="1">
                <a:solidFill>
                  <a:srgbClr val="3361AE"/>
                </a:solidFill>
                <a:latin typeface="Droid Arabic Kufi Bold"/>
                <a:ea typeface="Droid Arabic Kufi Bold"/>
                <a:cs typeface="Droid Arabic Kufi Bold"/>
                <a:sym typeface="Droid Arabic Kufi Bold"/>
                <a:rtl/>
              </a:rPr>
              <a:t>"نسّقت المقابلات" مسؤولية، أما "حسّنت سير عملية التوظيف وقلّصت وقتها" فهي خبرة حقيقية تعكس إنجازاً قابلاً للقياس.</a:t>
            </a:r>
          </a:p>
        </p:txBody>
      </p:sp>
      <p:sp>
        <p:nvSpPr>
          <p:cNvPr id="5" name="TextBox 5"/>
          <p:cNvSpPr txBox="1"/>
          <p:nvPr/>
        </p:nvSpPr>
        <p:spPr>
          <a:xfrm>
            <a:off x="1736728" y="7548319"/>
            <a:ext cx="14537371" cy="1917586"/>
          </a:xfrm>
          <a:prstGeom prst="rect">
            <a:avLst/>
          </a:prstGeom>
        </p:spPr>
        <p:txBody>
          <a:bodyPr lIns="0" tIns="0" rIns="0" bIns="0" rtlCol="0" anchor="t">
            <a:spAutoFit/>
          </a:bodyPr>
          <a:lstStyle/>
          <a:p>
            <a:pPr marL="0" lvl="0" indent="0" algn="r" rtl="1">
              <a:lnSpc>
                <a:spcPts val="5129"/>
              </a:lnSpc>
            </a:pPr>
            <a:r>
              <a:rPr lang="ar-EG" sz="3419" b="1">
                <a:solidFill>
                  <a:srgbClr val="000000"/>
                </a:solidFill>
                <a:latin typeface="Droid Arabic Kufi Bold"/>
                <a:ea typeface="Droid Arabic Kufi Bold"/>
                <a:cs typeface="Droid Arabic Kufi Bold"/>
                <a:sym typeface="Droid Arabic Kufi Bold"/>
                <a:rtl/>
              </a:rPr>
              <a:t>نشاط تطبيقي</a:t>
            </a:r>
            <a:r>
              <a:rPr lang="ar-EG" sz="3419">
                <a:solidFill>
                  <a:srgbClr val="000000"/>
                </a:solidFill>
                <a:latin typeface="Droid Arabic Kufi"/>
                <a:ea typeface="Droid Arabic Kufi"/>
                <a:cs typeface="Droid Arabic Kufi"/>
                <a:sym typeface="Droid Arabic Kufi"/>
                <a:rtl/>
              </a:rPr>
              <a:t>: راجعي مسؤولياتك في تجربة سابقة، ثم اسألي نفسك: ماذا تعلمتِ؟ ما الذي تحسّن بسببك؟ حوّلي كل مسؤولية إلى جملة إنجاز تبدأ بفعل قوي وتنتهي بنتيجة ملموسة. سجّلي ذلك في ملف جرد مهاراتك الشخصي.</a:t>
            </a:r>
          </a:p>
        </p:txBody>
      </p:sp>
      <p:sp>
        <p:nvSpPr>
          <p:cNvPr id="6" name="Freeform 6"/>
          <p:cNvSpPr/>
          <p:nvPr/>
        </p:nvSpPr>
        <p:spPr>
          <a:xfrm flipH="1">
            <a:off x="16728123" y="3844453"/>
            <a:ext cx="1062355" cy="1070138"/>
          </a:xfrm>
          <a:custGeom>
            <a:avLst/>
            <a:gdLst/>
            <a:ahLst/>
            <a:cxnLst/>
            <a:rect l="l" t="t" r="r" b="b"/>
            <a:pathLst>
              <a:path w="1062355" h="1070138">
                <a:moveTo>
                  <a:pt x="1062354" y="0"/>
                </a:moveTo>
                <a:lnTo>
                  <a:pt x="0" y="0"/>
                </a:lnTo>
                <a:lnTo>
                  <a:pt x="0" y="1070137"/>
                </a:lnTo>
                <a:lnTo>
                  <a:pt x="1062354" y="1070137"/>
                </a:lnTo>
                <a:lnTo>
                  <a:pt x="1062354"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flipH="1">
            <a:off x="16728123" y="7489362"/>
            <a:ext cx="1062355" cy="1070138"/>
          </a:xfrm>
          <a:custGeom>
            <a:avLst/>
            <a:gdLst/>
            <a:ahLst/>
            <a:cxnLst/>
            <a:rect l="l" t="t" r="r" b="b"/>
            <a:pathLst>
              <a:path w="1062355" h="1070138">
                <a:moveTo>
                  <a:pt x="1062354" y="0"/>
                </a:moveTo>
                <a:lnTo>
                  <a:pt x="0" y="0"/>
                </a:lnTo>
                <a:lnTo>
                  <a:pt x="0" y="1070137"/>
                </a:lnTo>
                <a:lnTo>
                  <a:pt x="1062354" y="1070137"/>
                </a:lnTo>
                <a:lnTo>
                  <a:pt x="1062354"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74320" y="312736"/>
            <a:ext cx="13694534" cy="1923604"/>
          </a:xfrm>
          <a:prstGeom prst="rect">
            <a:avLst/>
          </a:prstGeom>
        </p:spPr>
        <p:txBody>
          <a:bodyPr lIns="0" tIns="0" rIns="0" bIns="0" rtlCol="0" anchor="t">
            <a:spAutoFit/>
          </a:bodyPr>
          <a:lstStyle/>
          <a:p>
            <a:pPr marL="0" lvl="0" indent="0" algn="r" rtl="1">
              <a:lnSpc>
                <a:spcPts val="7492"/>
              </a:lnSpc>
            </a:pPr>
            <a:r>
              <a:rPr lang="ar-EG" sz="4995" b="1">
                <a:solidFill>
                  <a:srgbClr val="3361AE"/>
                </a:solidFill>
                <a:latin typeface="Droid Arabic Kufi Bold"/>
                <a:ea typeface="Droid Arabic Kufi Bold"/>
                <a:cs typeface="Droid Arabic Kufi Bold"/>
                <a:sym typeface="Droid Arabic Kufi Bold"/>
                <a:rtl/>
              </a:rPr>
              <a:t>   التركيز على الإنجازات والتعلم</a:t>
            </a:r>
          </a:p>
          <a:p>
            <a:pPr marL="0" lvl="0" indent="0" algn="r" rtl="1">
              <a:lnSpc>
                <a:spcPts val="7492"/>
              </a:lnSpc>
            </a:pPr>
            <a:r>
              <a:rPr lang="ar-EG" sz="4995" b="1">
                <a:solidFill>
                  <a:srgbClr val="3361AE"/>
                </a:solidFill>
                <a:latin typeface="Droid Arabic Kufi Bold"/>
                <a:ea typeface="Droid Arabic Kufi Bold"/>
                <a:cs typeface="Droid Arabic Kufi Bold"/>
                <a:sym typeface="Droid Arabic Kufi Bold"/>
                <a:rtl/>
              </a:rPr>
              <a:t>        بدلاً من سرد المهام</a:t>
            </a:r>
          </a:p>
        </p:txBody>
      </p:sp>
      <p:grpSp>
        <p:nvGrpSpPr>
          <p:cNvPr id="3" name="Group 3"/>
          <p:cNvGrpSpPr/>
          <p:nvPr/>
        </p:nvGrpSpPr>
        <p:grpSpPr>
          <a:xfrm>
            <a:off x="1344366" y="2868223"/>
            <a:ext cx="16416345" cy="3150366"/>
            <a:chOff x="0" y="0"/>
            <a:chExt cx="21888460" cy="4200487"/>
          </a:xfrm>
        </p:grpSpPr>
        <p:sp>
          <p:nvSpPr>
            <p:cNvPr id="4" name="Freeform 4"/>
            <p:cNvSpPr/>
            <p:nvPr/>
          </p:nvSpPr>
          <p:spPr>
            <a:xfrm flipH="1">
              <a:off x="20471987" y="0"/>
              <a:ext cx="1416473" cy="1426850"/>
            </a:xfrm>
            <a:custGeom>
              <a:avLst/>
              <a:gdLst/>
              <a:ahLst/>
              <a:cxnLst/>
              <a:rect l="l" t="t" r="r" b="b"/>
              <a:pathLst>
                <a:path w="1416473" h="1426850">
                  <a:moveTo>
                    <a:pt x="1416473" y="0"/>
                  </a:moveTo>
                  <a:lnTo>
                    <a:pt x="0" y="0"/>
                  </a:lnTo>
                  <a:lnTo>
                    <a:pt x="0" y="1426850"/>
                  </a:lnTo>
                  <a:lnTo>
                    <a:pt x="1416473" y="1426850"/>
                  </a:lnTo>
                  <a:lnTo>
                    <a:pt x="1416473"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l" rtl="1"/>
              <a:endParaRPr lang="en-US">
                <a:latin typeface="Arabic DROID KUFI"/>
              </a:endParaRPr>
            </a:p>
          </p:txBody>
        </p:sp>
        <p:sp>
          <p:nvSpPr>
            <p:cNvPr id="5" name="TextBox 5"/>
            <p:cNvSpPr txBox="1"/>
            <p:nvPr/>
          </p:nvSpPr>
          <p:spPr>
            <a:xfrm>
              <a:off x="0" y="148955"/>
              <a:ext cx="19902176" cy="1600353"/>
            </a:xfrm>
            <a:prstGeom prst="rect">
              <a:avLst/>
            </a:prstGeom>
          </p:spPr>
          <p:txBody>
            <a:bodyPr lIns="0" tIns="0" rIns="0" bIns="0" rtlCol="0" anchor="t">
              <a:spAutoFit/>
            </a:bodyPr>
            <a:lstStyle/>
            <a:p>
              <a:pPr marL="0" lvl="0" indent="0" algn="r" rtl="1">
                <a:lnSpc>
                  <a:spcPts val="4797"/>
                </a:lnSpc>
              </a:pPr>
              <a:r>
                <a:rPr lang="ar-EG" sz="3198">
                  <a:solidFill>
                    <a:srgbClr val="000000"/>
                  </a:solidFill>
                  <a:latin typeface="Arabic DROID KUFI"/>
                  <a:ea typeface="Droid Arabic Kufi"/>
                  <a:cs typeface="Droid Arabic Kufi"/>
                  <a:sym typeface="Droid Arabic Kufi"/>
                  <a:rtl/>
                </a:rPr>
                <a:t>صياغة الإنجازات بوضوح: ماذا فعلتِ؟ ماذا تعلمتِ؟ ما النتائج التي حققتها؟ هذه الأسئلة الثلاثة هي مفتاح تحويل أي مهمة إلى إنجاز قابل للعرض في سيرتك الذاتية.</a:t>
              </a:r>
            </a:p>
          </p:txBody>
        </p:sp>
        <p:sp>
          <p:nvSpPr>
            <p:cNvPr id="6" name="TextBox 6"/>
            <p:cNvSpPr txBox="1"/>
            <p:nvPr/>
          </p:nvSpPr>
          <p:spPr>
            <a:xfrm>
              <a:off x="1790835" y="2600134"/>
              <a:ext cx="18111343" cy="1600353"/>
            </a:xfrm>
            <a:prstGeom prst="rect">
              <a:avLst/>
            </a:prstGeom>
          </p:spPr>
          <p:txBody>
            <a:bodyPr lIns="0" tIns="0" rIns="0" bIns="0" rtlCol="0" anchor="t">
              <a:spAutoFit/>
            </a:bodyPr>
            <a:lstStyle/>
            <a:p>
              <a:pPr marL="0" lvl="0" indent="0" algn="r" rtl="1">
                <a:lnSpc>
                  <a:spcPts val="4797"/>
                </a:lnSpc>
              </a:pPr>
              <a:r>
                <a:rPr lang="ar-EG" sz="3198">
                  <a:solidFill>
                    <a:srgbClr val="000000"/>
                  </a:solidFill>
                  <a:latin typeface="Arabic DROID KUFI"/>
                  <a:ea typeface="Droid Arabic Kufi"/>
                  <a:cs typeface="Droid Arabic Kufi"/>
                  <a:sym typeface="Droid Arabic Kufi"/>
                  <a:rtl/>
                </a:rPr>
                <a:t>مثال عملي</a:t>
              </a:r>
              <a:r>
                <a:rPr lang="ar-EG" sz="3198" b="1">
                  <a:solidFill>
                    <a:srgbClr val="000000"/>
                  </a:solidFill>
                  <a:latin typeface="Arabic DROID KUFI"/>
                  <a:ea typeface="Droid Arabic Kufi Bold"/>
                  <a:cs typeface="Droid Arabic Kufi Bold"/>
                  <a:sym typeface="Droid Arabic Kufi Bold"/>
                  <a:rtl/>
                </a:rPr>
                <a:t>:</a:t>
              </a:r>
              <a:r>
                <a:rPr lang="ar-EG" sz="3198" b="1">
                  <a:solidFill>
                    <a:srgbClr val="3361AE"/>
                  </a:solidFill>
                  <a:latin typeface="Arabic DROID KUFI"/>
                  <a:ea typeface="Droid Arabic Kufi Bold"/>
                  <a:cs typeface="Droid Arabic Kufi Bold"/>
                  <a:sym typeface="Droid Arabic Kufi Bold"/>
                  <a:rtl/>
                </a:rPr>
                <a:t> بدلاً من قول «كنت مسؤولاً عن تنسيق المقابلات»، قل: «نظّمت جدول مقابلات العمل بكفاءة مما أسهم في تقليل وقت التوظيف بنسبة </a:t>
              </a:r>
              <a:r>
                <a:rPr lang="en-US" sz="3198" b="1">
                  <a:solidFill>
                    <a:srgbClr val="3361AE"/>
                  </a:solidFill>
                  <a:latin typeface="Arabic DROID KUFI"/>
                  <a:ea typeface="Droid Arabic Kufi Bold"/>
                  <a:cs typeface="Droid Arabic Kufi Bold"/>
                  <a:sym typeface="Droid Arabic Kufi Bold"/>
                </a:rPr>
                <a:t>20</a:t>
              </a:r>
              <a:r>
                <a:rPr lang="ar-EG" sz="3198" b="1">
                  <a:solidFill>
                    <a:srgbClr val="3361AE"/>
                  </a:solidFill>
                  <a:latin typeface="Arabic DROID KUFI"/>
                  <a:ea typeface="Droid Arabic Kufi Bold"/>
                  <a:cs typeface="Droid Arabic Kufi Bold"/>
                  <a:sym typeface="Droid Arabic Kufi Bold"/>
                  <a:rtl/>
                </a:rPr>
                <a:t>%» — هذا هو الفرق بين المسؤولية والإنجا</a:t>
              </a:r>
              <a:r>
                <a:rPr lang="ar-EG" sz="3198">
                  <a:solidFill>
                    <a:srgbClr val="3361AE"/>
                  </a:solidFill>
                  <a:latin typeface="Arabic DROID KUFI"/>
                  <a:ea typeface="Droid Arabic Kufi"/>
                  <a:cs typeface="Droid Arabic Kufi"/>
                  <a:sym typeface="Droid Arabic Kufi"/>
                  <a:rtl/>
                </a:rPr>
                <a:t>ز.</a:t>
              </a:r>
            </a:p>
          </p:txBody>
        </p:sp>
      </p:grpSp>
      <p:sp>
        <p:nvSpPr>
          <p:cNvPr id="7" name="TextBox 7"/>
          <p:cNvSpPr txBox="1"/>
          <p:nvPr/>
        </p:nvSpPr>
        <p:spPr>
          <a:xfrm>
            <a:off x="1186533" y="7553566"/>
            <a:ext cx="16732011" cy="2431371"/>
          </a:xfrm>
          <a:prstGeom prst="rect">
            <a:avLst/>
          </a:prstGeom>
        </p:spPr>
        <p:txBody>
          <a:bodyPr lIns="0" tIns="0" rIns="0" bIns="0" rtlCol="0" anchor="t">
            <a:spAutoFit/>
          </a:bodyPr>
          <a:lstStyle/>
          <a:p>
            <a:pPr marL="0" lvl="0" indent="0" algn="r" rtl="1">
              <a:lnSpc>
                <a:spcPts val="4797"/>
              </a:lnSpc>
            </a:pPr>
            <a:r>
              <a:rPr lang="ar-EG" sz="3198" b="1">
                <a:solidFill>
                  <a:srgbClr val="000000"/>
                </a:solidFill>
                <a:latin typeface="Arabic DROID KUFI"/>
                <a:ea typeface="Droid Arabic Kufi Bold"/>
                <a:cs typeface="Droid Arabic Kufi Bold"/>
                <a:sym typeface="Droid Arabic Kufi Bold"/>
                <a:rtl/>
              </a:rPr>
              <a:t>نشاط تطبيقي</a:t>
            </a:r>
            <a:r>
              <a:rPr lang="ar-EG" sz="3198">
                <a:solidFill>
                  <a:srgbClr val="000000"/>
                </a:solidFill>
                <a:latin typeface="Arabic DROID KUFI"/>
                <a:ea typeface="Droid Arabic Kufi"/>
                <a:cs typeface="Droid Arabic Kufi"/>
                <a:sym typeface="Droid Arabic Kufi"/>
                <a:rtl/>
              </a:rPr>
              <a:t>: اختاري تجربة عملية أو تطوعية سابقة، واكتبي جملة واحدة</a:t>
            </a:r>
          </a:p>
          <a:p>
            <a:pPr marL="0" lvl="0" indent="0" algn="r" rtl="1">
              <a:lnSpc>
                <a:spcPts val="4797"/>
              </a:lnSpc>
            </a:pPr>
            <a:endParaRPr lang="ar-EG" sz="3198">
              <a:solidFill>
                <a:srgbClr val="000000"/>
              </a:solidFill>
              <a:latin typeface="Arabic DROID KUFI"/>
              <a:ea typeface="Droid Arabic Kufi"/>
              <a:cs typeface="Droid Arabic Kufi"/>
              <a:sym typeface="Droid Arabic Kufi"/>
              <a:rtl/>
            </a:endParaRPr>
          </a:p>
          <a:p>
            <a:pPr marL="0" lvl="0" indent="0" algn="r" rtl="1">
              <a:lnSpc>
                <a:spcPts val="4797"/>
              </a:lnSpc>
            </a:pPr>
            <a:r>
              <a:rPr lang="ar-EG" sz="3198">
                <a:solidFill>
                  <a:srgbClr val="000000"/>
                </a:solidFill>
                <a:latin typeface="Arabic DROID KUFI"/>
                <a:ea typeface="Droid Arabic Kufi"/>
                <a:cs typeface="Droid Arabic Kufi"/>
                <a:sym typeface="Droid Arabic Kufi"/>
                <a:rtl/>
              </a:rPr>
              <a:t> </a:t>
            </a:r>
            <a:r>
              <a:rPr lang="ar-EG" sz="3198">
                <a:solidFill>
                  <a:srgbClr val="F11010"/>
                </a:solidFill>
                <a:latin typeface="Arabic DROID KUFI"/>
                <a:ea typeface="Droid Arabic Kufi"/>
                <a:cs typeface="Droid Arabic Kufi"/>
                <a:sym typeface="Droid Arabic Kufi"/>
                <a:rtl/>
              </a:rPr>
              <a:t>*إرشاد للكتابة الصحيحة</a:t>
            </a:r>
            <a:r>
              <a:rPr lang="ar-EG" sz="3198">
                <a:solidFill>
                  <a:srgbClr val="000000"/>
                </a:solidFill>
                <a:latin typeface="Arabic DROID KUFI"/>
                <a:ea typeface="Droid Arabic Kufi"/>
                <a:cs typeface="Droid Arabic Kufi"/>
                <a:sym typeface="Droid Arabic Kufi"/>
                <a:rtl/>
              </a:rPr>
              <a:t>: اختاري إنجازاً حققته فيها باستخدام صيغة: «فعلت [الإجراء] فحققت [النتيجة]» — ثم شاركها مع زميل للمراجعة.</a:t>
            </a:r>
          </a:p>
        </p:txBody>
      </p:sp>
      <p:sp>
        <p:nvSpPr>
          <p:cNvPr id="8" name="Freeform 8"/>
          <p:cNvSpPr/>
          <p:nvPr/>
        </p:nvSpPr>
        <p:spPr>
          <a:xfrm>
            <a:off x="0" y="0"/>
            <a:ext cx="2232660" cy="5303520"/>
          </a:xfrm>
          <a:custGeom>
            <a:avLst/>
            <a:gdLst/>
            <a:ahLst/>
            <a:cxnLst/>
            <a:rect l="l" t="t" r="r" b="b"/>
            <a:pathLst>
              <a:path w="2232660" h="5303520">
                <a:moveTo>
                  <a:pt x="0" y="0"/>
                </a:moveTo>
                <a:lnTo>
                  <a:pt x="2232660" y="0"/>
                </a:lnTo>
                <a:lnTo>
                  <a:pt x="2232660" y="5303520"/>
                </a:lnTo>
                <a:lnTo>
                  <a:pt x="0" y="5303520"/>
                </a:lnTo>
                <a:close/>
              </a:path>
            </a:pathLst>
          </a:custGeom>
          <a:blipFill>
            <a:blip r:embed="rId3"/>
            <a:stretch>
              <a:fillRect/>
            </a:stretch>
          </a:blipFill>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33075">
            <a:off x="538861" y="7472489"/>
            <a:ext cx="2144782" cy="2523273"/>
          </a:xfrm>
          <a:custGeom>
            <a:avLst/>
            <a:gdLst/>
            <a:ahLst/>
            <a:cxnLst/>
            <a:rect l="l" t="t" r="r" b="b"/>
            <a:pathLst>
              <a:path w="2144782" h="2523273">
                <a:moveTo>
                  <a:pt x="0" y="0"/>
                </a:moveTo>
                <a:lnTo>
                  <a:pt x="2144782" y="0"/>
                </a:lnTo>
                <a:lnTo>
                  <a:pt x="2144782" y="2523273"/>
                </a:lnTo>
                <a:lnTo>
                  <a:pt x="0" y="2523273"/>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661244" y="1247775"/>
            <a:ext cx="14337218" cy="732893"/>
          </a:xfrm>
          <a:prstGeom prst="rect">
            <a:avLst/>
          </a:prstGeom>
        </p:spPr>
        <p:txBody>
          <a:bodyPr lIns="0" tIns="0" rIns="0" bIns="0" rtlCol="0" anchor="t">
            <a:spAutoFit/>
          </a:bodyPr>
          <a:lstStyle/>
          <a:p>
            <a:pPr marL="0" lvl="0" indent="0" algn="r" rtl="1">
              <a:lnSpc>
                <a:spcPts val="5459"/>
              </a:lnSpc>
            </a:pPr>
            <a:r>
              <a:rPr lang="ar-EG" sz="5300" b="1">
                <a:solidFill>
                  <a:srgbClr val="3361AE"/>
                </a:solidFill>
                <a:latin typeface="Arabic DROID KUFI"/>
                <a:ea typeface="Droid Arabic Kufi Bold"/>
                <a:cs typeface="Droid Arabic Kufi Bold"/>
                <a:sym typeface="Droid Arabic Kufi Bold"/>
                <a:rtl/>
              </a:rPr>
              <a:t>استخراج الخبرات عبر أسئلة محددة</a:t>
            </a:r>
          </a:p>
        </p:txBody>
      </p:sp>
      <p:sp>
        <p:nvSpPr>
          <p:cNvPr id="4" name="TextBox 4"/>
          <p:cNvSpPr txBox="1"/>
          <p:nvPr/>
        </p:nvSpPr>
        <p:spPr>
          <a:xfrm>
            <a:off x="4357881" y="5227965"/>
            <a:ext cx="13262733" cy="462911"/>
          </a:xfrm>
          <a:prstGeom prst="rect">
            <a:avLst/>
          </a:prstGeom>
        </p:spPr>
        <p:txBody>
          <a:bodyPr lIns="0" tIns="0" rIns="0" bIns="0" rtlCol="0" anchor="t">
            <a:spAutoFit/>
          </a:bodyPr>
          <a:lstStyle/>
          <a:p>
            <a:pPr marL="0" lvl="0" indent="0" algn="r" rtl="1">
              <a:lnSpc>
                <a:spcPts val="3633"/>
              </a:lnSpc>
            </a:pPr>
            <a:r>
              <a:rPr lang="ar-EG" sz="3002" b="1">
                <a:solidFill>
                  <a:srgbClr val="000000"/>
                </a:solidFill>
                <a:latin typeface="Arabic DROID KUFI"/>
                <a:ea typeface="Droid Arabic Kufi Bold"/>
                <a:cs typeface="Droid Arabic Kufi Bold"/>
                <a:sym typeface="Droid Arabic Kufi Bold"/>
                <a:rtl/>
              </a:rPr>
              <a:t>س</a:t>
            </a:r>
            <a:r>
              <a:rPr lang="en-US" sz="3002" b="1">
                <a:solidFill>
                  <a:srgbClr val="000000"/>
                </a:solidFill>
                <a:latin typeface="Arabic DROID KUFI"/>
                <a:ea typeface="Droid Arabic Kufi Bold"/>
                <a:cs typeface="Droid Arabic Kufi Bold"/>
                <a:sym typeface="Droid Arabic Kufi Bold"/>
              </a:rPr>
              <a:t>2</a:t>
            </a:r>
            <a:r>
              <a:rPr lang="ar-EG" sz="3002" b="1">
                <a:solidFill>
                  <a:srgbClr val="000000"/>
                </a:solidFill>
                <a:latin typeface="Arabic DROID KUFI"/>
                <a:ea typeface="Droid Arabic Kufi Bold"/>
                <a:cs typeface="Droid Arabic Kufi Bold"/>
                <a:sym typeface="Droid Arabic Kufi Bold"/>
                <a:rtl/>
              </a:rPr>
              <a:t> </a:t>
            </a:r>
            <a:r>
              <a:rPr lang="ar-EG" sz="3002">
                <a:solidFill>
                  <a:srgbClr val="000000"/>
                </a:solidFill>
                <a:latin typeface="Arabic DROID KUFI"/>
                <a:ea typeface="Droid Arabic Kufi"/>
                <a:cs typeface="Droid Arabic Kufi"/>
                <a:sym typeface="Droid Arabic Kufi"/>
                <a:rtl/>
              </a:rPr>
              <a:t>ماذا فعلتِ؟ صِف المهام والتصرفات التي قمت بها بدقة.</a:t>
            </a:r>
          </a:p>
        </p:txBody>
      </p:sp>
      <p:sp>
        <p:nvSpPr>
          <p:cNvPr id="5" name="TextBox 5"/>
          <p:cNvSpPr txBox="1"/>
          <p:nvPr/>
        </p:nvSpPr>
        <p:spPr>
          <a:xfrm>
            <a:off x="2639636" y="2493128"/>
            <a:ext cx="14619664" cy="2744341"/>
          </a:xfrm>
          <a:prstGeom prst="rect">
            <a:avLst/>
          </a:prstGeom>
        </p:spPr>
        <p:txBody>
          <a:bodyPr lIns="0" tIns="0" rIns="0" bIns="0" rtlCol="0" anchor="t">
            <a:spAutoFit/>
          </a:bodyPr>
          <a:lstStyle/>
          <a:p>
            <a:pPr marL="0" lvl="0" indent="0" algn="r" rtl="1">
              <a:lnSpc>
                <a:spcPts val="4564"/>
              </a:lnSpc>
            </a:pPr>
            <a:r>
              <a:rPr lang="ar-EG" sz="3002" b="1">
                <a:solidFill>
                  <a:srgbClr val="000000"/>
                </a:solidFill>
                <a:latin typeface="Arabic DROID KUFI"/>
                <a:ea typeface="Droid Arabic Kufi Bold"/>
                <a:cs typeface="Droid Arabic Kufi Bold"/>
                <a:sym typeface="Droid Arabic Kufi Bold"/>
                <a:rtl/>
              </a:rPr>
              <a:t>س</a:t>
            </a:r>
            <a:r>
              <a:rPr lang="en-US" sz="3002" b="1">
                <a:solidFill>
                  <a:srgbClr val="000000"/>
                </a:solidFill>
                <a:latin typeface="Arabic DROID KUFI"/>
                <a:ea typeface="Droid Arabic Kufi Bold"/>
                <a:cs typeface="Droid Arabic Kufi Bold"/>
                <a:sym typeface="Droid Arabic Kufi Bold"/>
              </a:rPr>
              <a:t>1</a:t>
            </a:r>
            <a:r>
              <a:rPr lang="ar-EG" sz="3002">
                <a:solidFill>
                  <a:srgbClr val="000000"/>
                </a:solidFill>
                <a:latin typeface="Arabic DROID KUFI"/>
                <a:ea typeface="Droid Arabic Kufi"/>
                <a:cs typeface="Droid Arabic Kufi"/>
                <a:sym typeface="Droid Arabic Kufi"/>
                <a:rtl/>
              </a:rPr>
              <a:t>: ما النتائج؟ وضِّحي التأثير الذي أحدثه عملك أو مشاركتك في المشروع.</a:t>
            </a:r>
          </a:p>
          <a:p>
            <a:pPr marL="0" lvl="0" indent="0" algn="r" rtl="1">
              <a:lnSpc>
                <a:spcPts val="4564"/>
              </a:lnSpc>
            </a:pPr>
            <a:r>
              <a:rPr lang="ar-EG" sz="3002">
                <a:solidFill>
                  <a:srgbClr val="000000"/>
                </a:solidFill>
                <a:latin typeface="Arabic DROID KUFI"/>
                <a:ea typeface="Droid Arabic Kufi"/>
                <a:cs typeface="Droid Arabic Kufi"/>
                <a:sym typeface="Droid Arabic Kufi"/>
                <a:rtl/>
              </a:rPr>
              <a:t>مثال:</a:t>
            </a:r>
            <a:r>
              <a:rPr lang="ar-EG" sz="3002">
                <a:solidFill>
                  <a:srgbClr val="3361AE"/>
                </a:solidFill>
                <a:latin typeface="Arabic DROID KUFI"/>
                <a:ea typeface="Droid Arabic Kufi"/>
                <a:cs typeface="Droid Arabic Kufi"/>
                <a:sym typeface="Droid Arabic Kufi"/>
                <a:rtl/>
              </a:rPr>
              <a:t> </a:t>
            </a:r>
            <a:r>
              <a:rPr lang="ar-EG" sz="3002" b="1">
                <a:solidFill>
                  <a:srgbClr val="3361AE"/>
                </a:solidFill>
                <a:latin typeface="Arabic DROID KUFI"/>
                <a:ea typeface="Droid Arabic Kufi Bold"/>
                <a:cs typeface="Droid Arabic Kufi Bold"/>
                <a:sym typeface="Droid Arabic Kufi Bold"/>
                <a:rtl/>
              </a:rPr>
              <a:t>أثناء التدريب في الموارد البشرية، فرزتُ أكثر من </a:t>
            </a:r>
            <a:r>
              <a:rPr lang="en-US" sz="3002" b="1">
                <a:solidFill>
                  <a:srgbClr val="3361AE"/>
                </a:solidFill>
                <a:latin typeface="Arabic DROID KUFI"/>
                <a:ea typeface="Droid Arabic Kufi Bold"/>
                <a:cs typeface="Droid Arabic Kufi Bold"/>
                <a:sym typeface="Droid Arabic Kufi Bold"/>
              </a:rPr>
              <a:t>100</a:t>
            </a:r>
            <a:r>
              <a:rPr lang="ar-EG" sz="3002" b="1">
                <a:solidFill>
                  <a:srgbClr val="3361AE"/>
                </a:solidFill>
                <a:latin typeface="Arabic DROID KUFI"/>
                <a:ea typeface="Droid Arabic Kufi Bold"/>
                <a:cs typeface="Droid Arabic Kufi Bold"/>
                <a:sym typeface="Droid Arabic Kufi Bold"/>
                <a:rtl/>
              </a:rPr>
              <a:t> سيرة ذاتية، مما طوَّر مهارة التقييم والمقارنة لديّ وساهم في تسريع عملية الاختيار.</a:t>
            </a:r>
          </a:p>
          <a:p>
            <a:pPr marL="0" lvl="0" indent="0" algn="r" rtl="1">
              <a:lnSpc>
                <a:spcPts val="3804"/>
              </a:lnSpc>
            </a:pPr>
            <a:endParaRPr lang="ar-EG" sz="3002" b="1">
              <a:solidFill>
                <a:srgbClr val="3361AE"/>
              </a:solidFill>
              <a:latin typeface="Arabic DROID KUFI"/>
              <a:ea typeface="Droid Arabic Kufi Bold"/>
              <a:cs typeface="Droid Arabic Kufi Bold"/>
              <a:sym typeface="Droid Arabic Kufi Bold"/>
              <a:rtl/>
            </a:endParaRPr>
          </a:p>
          <a:p>
            <a:pPr marL="0" lvl="0" indent="0" algn="r" rtl="1">
              <a:lnSpc>
                <a:spcPts val="3804"/>
              </a:lnSpc>
            </a:pPr>
            <a:endParaRPr lang="ar-EG" sz="3002" b="1">
              <a:solidFill>
                <a:srgbClr val="3361AE"/>
              </a:solidFill>
              <a:latin typeface="Arabic DROID KUFI"/>
              <a:ea typeface="Droid Arabic Kufi Bold"/>
              <a:cs typeface="Droid Arabic Kufi Bold"/>
              <a:sym typeface="Droid Arabic Kufi Bold"/>
              <a:rtl/>
            </a:endParaRPr>
          </a:p>
        </p:txBody>
      </p:sp>
      <p:sp>
        <p:nvSpPr>
          <p:cNvPr id="6" name="TextBox 6"/>
          <p:cNvSpPr txBox="1"/>
          <p:nvPr/>
        </p:nvSpPr>
        <p:spPr>
          <a:xfrm>
            <a:off x="7812735" y="8410734"/>
            <a:ext cx="9853496" cy="1364669"/>
          </a:xfrm>
          <a:prstGeom prst="rect">
            <a:avLst/>
          </a:prstGeom>
        </p:spPr>
        <p:txBody>
          <a:bodyPr lIns="0" tIns="0" rIns="0" bIns="0" rtlCol="0" anchor="t">
            <a:spAutoFit/>
          </a:bodyPr>
          <a:lstStyle/>
          <a:p>
            <a:pPr algn="r" rtl="1">
              <a:lnSpc>
                <a:spcPts val="5490"/>
              </a:lnSpc>
              <a:spcBef>
                <a:spcPct val="0"/>
              </a:spcBef>
            </a:pPr>
            <a:r>
              <a:rPr lang="ar-EG" sz="3388" b="1">
                <a:solidFill>
                  <a:srgbClr val="000000"/>
                </a:solidFill>
                <a:latin typeface="Arabic DROID KUFI"/>
                <a:ea typeface="Droid Arabic Kufi Bold"/>
                <a:cs typeface="Droid Arabic Kufi Bold"/>
                <a:sym typeface="Droid Arabic Kufi Bold"/>
                <a:rtl/>
              </a:rPr>
              <a:t>نشاط: </a:t>
            </a:r>
            <a:r>
              <a:rPr lang="ar-EG" sz="3388">
                <a:solidFill>
                  <a:srgbClr val="000000"/>
                </a:solidFill>
                <a:latin typeface="Arabic DROID KUFI"/>
                <a:ea typeface="Droid Arabic Kufi"/>
                <a:cs typeface="Droid Arabic Kufi"/>
                <a:sym typeface="Droid Arabic Kufi"/>
                <a:rtl/>
              </a:rPr>
              <a:t>طبِّقي هذه الأسئلة الأربعة على تجربة سابقة</a:t>
            </a:r>
          </a:p>
          <a:p>
            <a:pPr algn="r" rtl="1">
              <a:lnSpc>
                <a:spcPts val="5490"/>
              </a:lnSpc>
              <a:spcBef>
                <a:spcPct val="0"/>
              </a:spcBef>
            </a:pPr>
            <a:r>
              <a:rPr lang="ar-EG" sz="3388">
                <a:solidFill>
                  <a:srgbClr val="000000"/>
                </a:solidFill>
                <a:latin typeface="Arabic DROID KUFI"/>
                <a:ea typeface="Droid Arabic Kufi"/>
                <a:cs typeface="Droid Arabic Kufi"/>
                <a:sym typeface="Droid Arabic Kufi"/>
                <a:rtl/>
              </a:rPr>
              <a:t> لديك واملأ نموذج استخراج الخبرة.</a:t>
            </a:r>
          </a:p>
        </p:txBody>
      </p:sp>
      <p:sp>
        <p:nvSpPr>
          <p:cNvPr id="7" name="TextBox 7"/>
          <p:cNvSpPr txBox="1"/>
          <p:nvPr/>
        </p:nvSpPr>
        <p:spPr>
          <a:xfrm>
            <a:off x="6125785" y="5786126"/>
            <a:ext cx="11594604" cy="1657505"/>
          </a:xfrm>
          <a:prstGeom prst="rect">
            <a:avLst/>
          </a:prstGeom>
        </p:spPr>
        <p:txBody>
          <a:bodyPr lIns="0" tIns="0" rIns="0" bIns="0" rtlCol="0" anchor="t">
            <a:spAutoFit/>
          </a:bodyPr>
          <a:lstStyle/>
          <a:p>
            <a:pPr algn="r" rtl="1">
              <a:lnSpc>
                <a:spcPts val="6580"/>
              </a:lnSpc>
              <a:spcBef>
                <a:spcPct val="0"/>
              </a:spcBef>
            </a:pPr>
            <a:endParaRPr>
              <a:latin typeface="Arabic DROID KUFI"/>
            </a:endParaRPr>
          </a:p>
          <a:p>
            <a:pPr algn="r" rtl="1">
              <a:lnSpc>
                <a:spcPts val="3090"/>
              </a:lnSpc>
              <a:spcBef>
                <a:spcPct val="0"/>
              </a:spcBef>
            </a:pPr>
            <a:r>
              <a:rPr lang="ar-EG" sz="3000" b="1">
                <a:solidFill>
                  <a:srgbClr val="000000"/>
                </a:solidFill>
                <a:latin typeface="Arabic DROID KUFI"/>
                <a:ea typeface="Droid Arabic Kufi Bold"/>
                <a:cs typeface="Droid Arabic Kufi Bold"/>
                <a:sym typeface="Droid Arabic Kufi Bold"/>
                <a:rtl/>
              </a:rPr>
              <a:t>س</a:t>
            </a:r>
            <a:r>
              <a:rPr lang="en-US" sz="3000" b="1">
                <a:solidFill>
                  <a:srgbClr val="000000"/>
                </a:solidFill>
                <a:latin typeface="Arabic DROID KUFI"/>
                <a:ea typeface="Droid Arabic Kufi Bold"/>
                <a:cs typeface="Droid Arabic Kufi Bold"/>
                <a:sym typeface="Droid Arabic Kufi Bold"/>
              </a:rPr>
              <a:t>3</a:t>
            </a:r>
            <a:r>
              <a:rPr lang="ar-EG" sz="3000">
                <a:solidFill>
                  <a:srgbClr val="000000"/>
                </a:solidFill>
                <a:latin typeface="Arabic DROID KUFI"/>
                <a:ea typeface="Droid Arabic Kufi"/>
                <a:cs typeface="Droid Arabic Kufi"/>
                <a:sym typeface="Droid Arabic Kufi"/>
                <a:rtl/>
              </a:rPr>
              <a:t>: ما مسؤولياتي؟ حدِّدي نطاق مسؤوليتكِ في هذه التجربة بوضوح.</a:t>
            </a:r>
          </a:p>
          <a:p>
            <a:pPr algn="r" rtl="1">
              <a:lnSpc>
                <a:spcPts val="3090"/>
              </a:lnSpc>
              <a:spcBef>
                <a:spcPct val="0"/>
              </a:spcBef>
            </a:pPr>
            <a:endParaRPr lang="ar-EG" sz="3000">
              <a:solidFill>
                <a:srgbClr val="000000"/>
              </a:solidFill>
              <a:latin typeface="Arabic DROID KUFI"/>
              <a:ea typeface="Droid Arabic Kufi"/>
              <a:cs typeface="Droid Arabic Kufi"/>
              <a:sym typeface="Droid Arabic Kufi"/>
              <a:rtl/>
            </a:endParaRPr>
          </a:p>
        </p:txBody>
      </p:sp>
      <p:sp>
        <p:nvSpPr>
          <p:cNvPr id="8" name="TextBox 8"/>
          <p:cNvSpPr txBox="1"/>
          <p:nvPr/>
        </p:nvSpPr>
        <p:spPr>
          <a:xfrm>
            <a:off x="4640983" y="7449579"/>
            <a:ext cx="11751022" cy="426527"/>
          </a:xfrm>
          <a:prstGeom prst="rect">
            <a:avLst/>
          </a:prstGeom>
        </p:spPr>
        <p:txBody>
          <a:bodyPr lIns="0" tIns="0" rIns="0" bIns="0" rtlCol="0" anchor="t">
            <a:spAutoFit/>
          </a:bodyPr>
          <a:lstStyle/>
          <a:p>
            <a:pPr algn="r" rtl="1">
              <a:lnSpc>
                <a:spcPts val="3181"/>
              </a:lnSpc>
              <a:spcBef>
                <a:spcPct val="0"/>
              </a:spcBef>
            </a:pPr>
            <a:r>
              <a:rPr lang="ar-EG" sz="3088">
                <a:solidFill>
                  <a:srgbClr val="000000"/>
                </a:solidFill>
                <a:latin typeface="Arabic DROID KUFI"/>
                <a:ea typeface="Droid Arabic Kufi"/>
                <a:cs typeface="Droid Arabic Kufi"/>
                <a:sym typeface="Droid Arabic Kufi"/>
                <a:rtl/>
              </a:rPr>
              <a:t>ماذا تعلمتي؟ اذكري المهارات والمعارف التي اكتسبتيها خلال التجربة.</a:t>
            </a:r>
          </a:p>
        </p:txBody>
      </p:sp>
      <p:sp>
        <p:nvSpPr>
          <p:cNvPr id="9" name="TextBox 9"/>
          <p:cNvSpPr txBox="1"/>
          <p:nvPr/>
        </p:nvSpPr>
        <p:spPr>
          <a:xfrm>
            <a:off x="16830596" y="7449579"/>
            <a:ext cx="889794" cy="426527"/>
          </a:xfrm>
          <a:prstGeom prst="rect">
            <a:avLst/>
          </a:prstGeom>
        </p:spPr>
        <p:txBody>
          <a:bodyPr lIns="0" tIns="0" rIns="0" bIns="0" rtlCol="0" anchor="t">
            <a:spAutoFit/>
          </a:bodyPr>
          <a:lstStyle/>
          <a:p>
            <a:pPr algn="r" rtl="1">
              <a:lnSpc>
                <a:spcPts val="3181"/>
              </a:lnSpc>
              <a:spcBef>
                <a:spcPct val="0"/>
              </a:spcBef>
            </a:pPr>
            <a:r>
              <a:rPr lang="ar-EG" sz="3088" b="1">
                <a:solidFill>
                  <a:srgbClr val="000000"/>
                </a:solidFill>
                <a:latin typeface="Arabic DROID KUFI"/>
                <a:ea typeface="Droid Arabic Kufi Bold"/>
                <a:cs typeface="Droid Arabic Kufi Bold"/>
                <a:sym typeface="Droid Arabic Kufi Bold"/>
                <a:rtl/>
              </a:rPr>
              <a:t>س</a:t>
            </a:r>
            <a:r>
              <a:rPr lang="en-US" sz="3088" b="1">
                <a:solidFill>
                  <a:srgbClr val="000000"/>
                </a:solidFill>
                <a:latin typeface="Arabic DROID KUFI"/>
                <a:ea typeface="Droid Arabic Kufi Bold"/>
                <a:cs typeface="Droid Arabic Kufi Bold"/>
                <a:sym typeface="Droid Arabic Kufi Bold"/>
              </a:rPr>
              <a:t>4</a:t>
            </a:r>
            <a:r>
              <a:rPr lang="ar-EG" sz="3088" b="1">
                <a:solidFill>
                  <a:srgbClr val="000000"/>
                </a:solidFill>
                <a:latin typeface="Arabic DROID KUFI"/>
                <a:ea typeface="Droid Arabic Kufi Bold"/>
                <a:cs typeface="Droid Arabic Kufi Bold"/>
                <a:sym typeface="Droid Arabic Kufi Bold"/>
                <a:rtl/>
              </a:rPr>
              <a:t>:</a:t>
            </a:r>
          </a:p>
        </p:txBody>
      </p:sp>
      <p:sp>
        <p:nvSpPr>
          <p:cNvPr id="12" name="Freeform 8">
            <a:extLst>
              <a:ext uri="{FF2B5EF4-FFF2-40B4-BE49-F238E27FC236}">
                <a16:creationId xmlns:a16="http://schemas.microsoft.com/office/drawing/2014/main" id="{429B93A7-9699-67C4-BB7F-A4C069E22DBE}"/>
              </a:ext>
            </a:extLst>
          </p:cNvPr>
          <p:cNvSpPr/>
          <p:nvPr/>
        </p:nvSpPr>
        <p:spPr>
          <a:xfrm>
            <a:off x="0" y="0"/>
            <a:ext cx="2232660" cy="5303520"/>
          </a:xfrm>
          <a:custGeom>
            <a:avLst/>
            <a:gdLst/>
            <a:ahLst/>
            <a:cxnLst/>
            <a:rect l="l" t="t" r="r" b="b"/>
            <a:pathLst>
              <a:path w="2232660" h="5303520">
                <a:moveTo>
                  <a:pt x="0" y="0"/>
                </a:moveTo>
                <a:lnTo>
                  <a:pt x="2232660" y="0"/>
                </a:lnTo>
                <a:lnTo>
                  <a:pt x="2232660" y="5303520"/>
                </a:lnTo>
                <a:lnTo>
                  <a:pt x="0" y="5303520"/>
                </a:lnTo>
                <a:close/>
              </a:path>
            </a:pathLst>
          </a:custGeom>
          <a:blipFill>
            <a:blip r:embed="rId3"/>
            <a:stretch>
              <a:fillRect/>
            </a:stretch>
          </a:blipFill>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15406728" y="4229510"/>
            <a:ext cx="694915" cy="694915"/>
          </a:xfrm>
          <a:custGeom>
            <a:avLst/>
            <a:gdLst/>
            <a:ahLst/>
            <a:cxnLst/>
            <a:rect l="l" t="t" r="r" b="b"/>
            <a:pathLst>
              <a:path w="694915" h="694915">
                <a:moveTo>
                  <a:pt x="0" y="0"/>
                </a:moveTo>
                <a:lnTo>
                  <a:pt x="694915" y="0"/>
                </a:lnTo>
                <a:lnTo>
                  <a:pt x="694915" y="694915"/>
                </a:lnTo>
                <a:lnTo>
                  <a:pt x="0" y="69491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3" name="TextBox 3"/>
          <p:cNvSpPr txBox="1"/>
          <p:nvPr/>
        </p:nvSpPr>
        <p:spPr>
          <a:xfrm>
            <a:off x="3555830" y="1827166"/>
            <a:ext cx="9442636" cy="587212"/>
          </a:xfrm>
          <a:prstGeom prst="rect">
            <a:avLst/>
          </a:prstGeom>
        </p:spPr>
        <p:txBody>
          <a:bodyPr lIns="0" tIns="0" rIns="0" bIns="0" rtlCol="0" anchor="t">
            <a:spAutoFit/>
          </a:bodyPr>
          <a:lstStyle/>
          <a:p>
            <a:pPr marL="0" lvl="0" indent="0" algn="ctr" rtl="1">
              <a:lnSpc>
                <a:spcPts val="4392"/>
              </a:lnSpc>
            </a:pPr>
            <a:r>
              <a:rPr lang="ar-EG" sz="4264" b="1">
                <a:solidFill>
                  <a:srgbClr val="3361AE"/>
                </a:solidFill>
                <a:latin typeface="Arabic DROID KUFI"/>
                <a:ea typeface="Droid Arabic Kufi Bold"/>
                <a:cs typeface="Droid Arabic Kufi Bold"/>
                <a:sym typeface="Droid Arabic Kufi Bold"/>
                <a:rtl/>
              </a:rPr>
              <a:t>ماذا لو لم تكن لديَّكِ وظيفة سابقة؟</a:t>
            </a:r>
          </a:p>
        </p:txBody>
      </p:sp>
      <p:sp>
        <p:nvSpPr>
          <p:cNvPr id="4" name="TextBox 4"/>
          <p:cNvSpPr txBox="1"/>
          <p:nvPr/>
        </p:nvSpPr>
        <p:spPr>
          <a:xfrm>
            <a:off x="7810847" y="3111960"/>
            <a:ext cx="7321315" cy="5334794"/>
          </a:xfrm>
          <a:prstGeom prst="rect">
            <a:avLst/>
          </a:prstGeom>
        </p:spPr>
        <p:txBody>
          <a:bodyPr lIns="0" tIns="0" rIns="0" bIns="0" rtlCol="0" anchor="t">
            <a:spAutoFit/>
          </a:bodyPr>
          <a:lstStyle/>
          <a:p>
            <a:pPr marL="0" lvl="0" indent="0" algn="r" rtl="1">
              <a:lnSpc>
                <a:spcPts val="4500"/>
              </a:lnSpc>
            </a:pPr>
            <a:r>
              <a:rPr lang="ar-EG" sz="3000">
                <a:solidFill>
                  <a:srgbClr val="000000"/>
                </a:solidFill>
                <a:latin typeface="Arabic DROID KUFI"/>
                <a:ea typeface="Droid Arabic Kufi"/>
                <a:cs typeface="Droid Arabic Kufi"/>
                <a:sym typeface="Droid Arabic Kufi"/>
                <a:rtl/>
              </a:rPr>
              <a:t>يمكنكِ عرض خبرات بديلة ذات قيمة:</a:t>
            </a:r>
          </a:p>
          <a:p>
            <a:pPr marL="0" lvl="0" indent="0" algn="r" rtl="1">
              <a:lnSpc>
                <a:spcPts val="4500"/>
              </a:lnSpc>
            </a:pPr>
            <a:endParaRPr lang="ar-EG" sz="3000">
              <a:solidFill>
                <a:srgbClr val="000000"/>
              </a:solidFill>
              <a:latin typeface="Arabic DROID KUFI"/>
              <a:ea typeface="Droid Arabic Kufi"/>
              <a:cs typeface="Droid Arabic Kufi"/>
              <a:sym typeface="Droid Arabic Kufi"/>
              <a:rtl/>
            </a:endParaRPr>
          </a:p>
          <a:p>
            <a:pPr marL="0" lvl="0" indent="0" algn="r" rtl="1">
              <a:lnSpc>
                <a:spcPts val="4619"/>
              </a:lnSpc>
            </a:pPr>
            <a:r>
              <a:rPr lang="ar-EG" sz="3079">
                <a:solidFill>
                  <a:srgbClr val="000000"/>
                </a:solidFill>
                <a:latin typeface="Arabic DROID KUFI"/>
                <a:ea typeface="Droid Arabic Kufi"/>
                <a:cs typeface="Droid Arabic Kufi"/>
                <a:sym typeface="Droid Arabic Kufi"/>
                <a:rtl/>
              </a:rPr>
              <a:t>التدريب التعاوني: اكتساب مهارات ميدانية في بيئة عمل حقيقية.</a:t>
            </a:r>
          </a:p>
          <a:p>
            <a:pPr marL="0" lvl="0" indent="0" algn="r" rtl="1">
              <a:lnSpc>
                <a:spcPts val="4800"/>
              </a:lnSpc>
            </a:pPr>
            <a:r>
              <a:rPr lang="ar-EG" sz="3200">
                <a:solidFill>
                  <a:srgbClr val="000000"/>
                </a:solidFill>
                <a:latin typeface="Arabic DROID KUFI"/>
                <a:ea typeface="Droid Arabic Kufi"/>
                <a:cs typeface="Droid Arabic Kufi"/>
                <a:sym typeface="Droid Arabic Kufi"/>
                <a:rtl/>
              </a:rPr>
              <a:t>المشاريع الجامعية: إظهار قدرتك على البحث والتحليل وحل المشكلات.</a:t>
            </a:r>
          </a:p>
          <a:p>
            <a:pPr marL="0" lvl="0" indent="0" algn="r" rtl="1">
              <a:lnSpc>
                <a:spcPts val="4619"/>
              </a:lnSpc>
            </a:pPr>
            <a:r>
              <a:rPr lang="ar-EG" sz="3079">
                <a:solidFill>
                  <a:srgbClr val="000000"/>
                </a:solidFill>
                <a:latin typeface="Arabic DROID KUFI"/>
                <a:ea typeface="Droid Arabic Kufi"/>
                <a:cs typeface="Droid Arabic Kufi"/>
                <a:sym typeface="Droid Arabic Kufi"/>
                <a:rtl/>
              </a:rPr>
              <a:t>العمل التطوعي: دليل على الالتزام والمبادرة والعمل ضمن فريق</a:t>
            </a:r>
          </a:p>
          <a:p>
            <a:pPr marL="0" lvl="0" indent="0" algn="r" rtl="1">
              <a:lnSpc>
                <a:spcPts val="4619"/>
              </a:lnSpc>
            </a:pPr>
            <a:endParaRPr lang="ar-EG" sz="3079">
              <a:solidFill>
                <a:srgbClr val="000000"/>
              </a:solidFill>
              <a:latin typeface="Arabic DROID KUFI"/>
              <a:ea typeface="Droid Arabic Kufi"/>
              <a:cs typeface="Droid Arabic Kufi"/>
              <a:sym typeface="Droid Arabic Kufi"/>
              <a:rtl/>
            </a:endParaRPr>
          </a:p>
        </p:txBody>
      </p:sp>
      <p:sp>
        <p:nvSpPr>
          <p:cNvPr id="5" name="TextBox 5"/>
          <p:cNvSpPr txBox="1"/>
          <p:nvPr/>
        </p:nvSpPr>
        <p:spPr>
          <a:xfrm>
            <a:off x="274320" y="3197685"/>
            <a:ext cx="6367450" cy="5162888"/>
          </a:xfrm>
          <a:prstGeom prst="rect">
            <a:avLst/>
          </a:prstGeom>
        </p:spPr>
        <p:txBody>
          <a:bodyPr lIns="0" tIns="0" rIns="0" bIns="0" rtlCol="0" anchor="t">
            <a:spAutoFit/>
          </a:bodyPr>
          <a:lstStyle/>
          <a:p>
            <a:pPr marL="0" lvl="0" indent="0" algn="r" rtl="1">
              <a:lnSpc>
                <a:spcPts val="3871"/>
              </a:lnSpc>
            </a:pPr>
            <a:r>
              <a:rPr lang="ar-EG" sz="3199">
                <a:solidFill>
                  <a:srgbClr val="000000"/>
                </a:solidFill>
                <a:latin typeface="Arabic DROID KUFI"/>
                <a:ea typeface="Droid Arabic Kufi"/>
                <a:cs typeface="Droid Arabic Kufi"/>
                <a:sym typeface="Droid Arabic Kufi"/>
                <a:rtl/>
              </a:rPr>
              <a:t>مصادر إضافية للخبرة البديلة:</a:t>
            </a:r>
          </a:p>
          <a:p>
            <a:pPr marL="0" lvl="0" indent="0" algn="r" rtl="1">
              <a:lnSpc>
                <a:spcPts val="3871"/>
              </a:lnSpc>
            </a:pPr>
            <a:endParaRPr lang="ar-EG" sz="3199">
              <a:solidFill>
                <a:srgbClr val="000000"/>
              </a:solidFill>
              <a:latin typeface="Arabic DROID KUFI"/>
              <a:ea typeface="Droid Arabic Kufi"/>
              <a:cs typeface="Droid Arabic Kufi"/>
              <a:sym typeface="Droid Arabic Kufi"/>
              <a:rtl/>
            </a:endParaRPr>
          </a:p>
          <a:p>
            <a:pPr marL="0" lvl="0" indent="0" algn="r" rtl="1">
              <a:lnSpc>
                <a:spcPts val="4799"/>
              </a:lnSpc>
            </a:pPr>
            <a:r>
              <a:rPr lang="ar-EG" sz="3199">
                <a:solidFill>
                  <a:srgbClr val="000000"/>
                </a:solidFill>
                <a:latin typeface="Arabic DROID KUFI"/>
                <a:ea typeface="Droid Arabic Kufi"/>
                <a:cs typeface="Droid Arabic Kufi"/>
                <a:sym typeface="Droid Arabic Kufi"/>
                <a:rtl/>
              </a:rPr>
              <a:t>الأنشطة الطلابية: القيادة والتنظيم والتعاون في الأندية والاتحادات.</a:t>
            </a:r>
          </a:p>
          <a:p>
            <a:pPr marL="0" lvl="0" indent="0" algn="r" rtl="1">
              <a:lnSpc>
                <a:spcPts val="4799"/>
              </a:lnSpc>
            </a:pPr>
            <a:r>
              <a:rPr lang="ar-EG" sz="3199">
                <a:solidFill>
                  <a:srgbClr val="000000"/>
                </a:solidFill>
                <a:latin typeface="Arabic DROID KUFI"/>
                <a:ea typeface="Droid Arabic Kufi"/>
                <a:cs typeface="Droid Arabic Kufi"/>
                <a:sym typeface="Droid Arabic Kufi"/>
                <a:rtl/>
              </a:rPr>
              <a:t>الدورات التطبيقية: مشاريع عملية تُثبت مهاراتك التقنية والمهنية.</a:t>
            </a:r>
          </a:p>
          <a:p>
            <a:pPr marL="0" lvl="0" indent="0" algn="r" rtl="1">
              <a:lnSpc>
                <a:spcPts val="4799"/>
              </a:lnSpc>
            </a:pPr>
            <a:r>
              <a:rPr lang="ar-EG" sz="3199">
                <a:solidFill>
                  <a:srgbClr val="000000"/>
                </a:solidFill>
                <a:latin typeface="Arabic DROID KUFI"/>
                <a:ea typeface="Droid Arabic Kufi"/>
                <a:cs typeface="Droid Arabic Kufi"/>
                <a:sym typeface="Droid Arabic Kufi"/>
                <a:rtl/>
              </a:rPr>
              <a:t>الأعمال الحرة والمبادرات الشخصية: مشاريع ريادية أو خدمات قدّمتها باستقلالية.</a:t>
            </a:r>
          </a:p>
          <a:p>
            <a:pPr marL="0" lvl="0" indent="0" algn="r" rtl="1">
              <a:lnSpc>
                <a:spcPts val="3629"/>
              </a:lnSpc>
            </a:pPr>
            <a:endParaRPr lang="ar-EG" sz="3199">
              <a:solidFill>
                <a:srgbClr val="000000"/>
              </a:solidFill>
              <a:latin typeface="Arabic DROID KUFI"/>
              <a:ea typeface="Droid Arabic Kufi"/>
              <a:cs typeface="Droid Arabic Kufi"/>
              <a:sym typeface="Droid Arabic Kufi"/>
              <a:rtl/>
            </a:endParaRPr>
          </a:p>
        </p:txBody>
      </p:sp>
      <p:sp>
        <p:nvSpPr>
          <p:cNvPr id="6" name="Freeform 6"/>
          <p:cNvSpPr/>
          <p:nvPr/>
        </p:nvSpPr>
        <p:spPr>
          <a:xfrm rot="-10800000">
            <a:off x="15406728" y="5365243"/>
            <a:ext cx="779483" cy="779483"/>
          </a:xfrm>
          <a:custGeom>
            <a:avLst/>
            <a:gdLst/>
            <a:ahLst/>
            <a:cxnLst/>
            <a:rect l="l" t="t" r="r" b="b"/>
            <a:pathLst>
              <a:path w="779483" h="779483">
                <a:moveTo>
                  <a:pt x="0" y="0"/>
                </a:moveTo>
                <a:lnTo>
                  <a:pt x="779483" y="0"/>
                </a:lnTo>
                <a:lnTo>
                  <a:pt x="779483" y="779483"/>
                </a:lnTo>
                <a:lnTo>
                  <a:pt x="0" y="77948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7" name="Freeform 7"/>
          <p:cNvSpPr/>
          <p:nvPr/>
        </p:nvSpPr>
        <p:spPr>
          <a:xfrm rot="-10800000">
            <a:off x="15406728" y="6839641"/>
            <a:ext cx="779483" cy="779483"/>
          </a:xfrm>
          <a:custGeom>
            <a:avLst/>
            <a:gdLst/>
            <a:ahLst/>
            <a:cxnLst/>
            <a:rect l="l" t="t" r="r" b="b"/>
            <a:pathLst>
              <a:path w="779483" h="779483">
                <a:moveTo>
                  <a:pt x="0" y="0"/>
                </a:moveTo>
                <a:lnTo>
                  <a:pt x="779483" y="0"/>
                </a:lnTo>
                <a:lnTo>
                  <a:pt x="779483" y="779483"/>
                </a:lnTo>
                <a:lnTo>
                  <a:pt x="0" y="77948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8" name="TextBox 8"/>
          <p:cNvSpPr txBox="1"/>
          <p:nvPr/>
        </p:nvSpPr>
        <p:spPr>
          <a:xfrm>
            <a:off x="3555830" y="8749898"/>
            <a:ext cx="13591779" cy="508402"/>
          </a:xfrm>
          <a:prstGeom prst="rect">
            <a:avLst/>
          </a:prstGeom>
        </p:spPr>
        <p:txBody>
          <a:bodyPr lIns="0" tIns="0" rIns="0" bIns="0" rtlCol="0" anchor="t">
            <a:spAutoFit/>
          </a:bodyPr>
          <a:lstStyle/>
          <a:p>
            <a:pPr algn="ctr">
              <a:lnSpc>
                <a:spcPts val="3805"/>
              </a:lnSpc>
              <a:spcBef>
                <a:spcPct val="0"/>
              </a:spcBef>
            </a:pPr>
            <a:r>
              <a:rPr lang="en-US" sz="3695" b="1">
                <a:solidFill>
                  <a:srgbClr val="000000"/>
                </a:solidFill>
                <a:latin typeface="Droid Arabic Kufi Bold"/>
                <a:ea typeface="Droid Arabic Kufi Bold"/>
                <a:cs typeface="Droid Arabic Kufi Bold"/>
                <a:sym typeface="Droid Arabic Kufi Bold"/>
              </a:rPr>
              <a:t> </a:t>
            </a:r>
            <a:r>
              <a:rPr lang="ar-EG" sz="3695" b="1">
                <a:solidFill>
                  <a:srgbClr val="000000"/>
                </a:solidFill>
                <a:latin typeface="Droid Arabic Kufi Bold"/>
                <a:ea typeface="Droid Arabic Kufi Bold"/>
                <a:cs typeface="Droid Arabic Kufi Bold"/>
                <a:sym typeface="Droid Arabic Kufi Bold"/>
                <a:rtl/>
              </a:rPr>
              <a:t>تذكّري: كل تجربة تعلّمتَ منها هي خبرة حقيقية قابلة للعرض</a:t>
            </a:r>
          </a:p>
        </p:txBody>
      </p:sp>
      <p:sp>
        <p:nvSpPr>
          <p:cNvPr id="9" name="Freeform 9"/>
          <p:cNvSpPr/>
          <p:nvPr/>
        </p:nvSpPr>
        <p:spPr>
          <a:xfrm rot="-10800000">
            <a:off x="6841366" y="4221122"/>
            <a:ext cx="694915" cy="694915"/>
          </a:xfrm>
          <a:custGeom>
            <a:avLst/>
            <a:gdLst/>
            <a:ahLst/>
            <a:cxnLst/>
            <a:rect l="l" t="t" r="r" b="b"/>
            <a:pathLst>
              <a:path w="694915" h="694915">
                <a:moveTo>
                  <a:pt x="0" y="0"/>
                </a:moveTo>
                <a:lnTo>
                  <a:pt x="694915" y="0"/>
                </a:lnTo>
                <a:lnTo>
                  <a:pt x="694915" y="694915"/>
                </a:lnTo>
                <a:lnTo>
                  <a:pt x="0" y="69491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10" name="Freeform 10"/>
          <p:cNvSpPr/>
          <p:nvPr/>
        </p:nvSpPr>
        <p:spPr>
          <a:xfrm rot="-10800000">
            <a:off x="6841366" y="5324964"/>
            <a:ext cx="694915" cy="694915"/>
          </a:xfrm>
          <a:custGeom>
            <a:avLst/>
            <a:gdLst/>
            <a:ahLst/>
            <a:cxnLst/>
            <a:rect l="l" t="t" r="r" b="b"/>
            <a:pathLst>
              <a:path w="694915" h="694915">
                <a:moveTo>
                  <a:pt x="0" y="0"/>
                </a:moveTo>
                <a:lnTo>
                  <a:pt x="694915" y="0"/>
                </a:lnTo>
                <a:lnTo>
                  <a:pt x="694915" y="694915"/>
                </a:lnTo>
                <a:lnTo>
                  <a:pt x="0" y="69491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11" name="Freeform 11"/>
          <p:cNvSpPr/>
          <p:nvPr/>
        </p:nvSpPr>
        <p:spPr>
          <a:xfrm rot="-10800000">
            <a:off x="6841366" y="6534468"/>
            <a:ext cx="694915" cy="694915"/>
          </a:xfrm>
          <a:custGeom>
            <a:avLst/>
            <a:gdLst/>
            <a:ahLst/>
            <a:cxnLst/>
            <a:rect l="l" t="t" r="r" b="b"/>
            <a:pathLst>
              <a:path w="694915" h="694915">
                <a:moveTo>
                  <a:pt x="0" y="0"/>
                </a:moveTo>
                <a:lnTo>
                  <a:pt x="694915" y="0"/>
                </a:lnTo>
                <a:lnTo>
                  <a:pt x="694915" y="694915"/>
                </a:lnTo>
                <a:lnTo>
                  <a:pt x="0" y="69491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14" name="Freeform 6">
            <a:extLst>
              <a:ext uri="{FF2B5EF4-FFF2-40B4-BE49-F238E27FC236}">
                <a16:creationId xmlns:a16="http://schemas.microsoft.com/office/drawing/2014/main" id="{FD621EBF-4334-289C-9D63-9B38D48F64FB}"/>
              </a:ext>
            </a:extLst>
          </p:cNvPr>
          <p:cNvSpPr/>
          <p:nvPr/>
        </p:nvSpPr>
        <p:spPr>
          <a:xfrm>
            <a:off x="16268700" y="0"/>
            <a:ext cx="2019300" cy="10287000"/>
          </a:xfrm>
          <a:custGeom>
            <a:avLst/>
            <a:gdLst/>
            <a:ahLst/>
            <a:cxnLst/>
            <a:rect l="l" t="t" r="r" b="b"/>
            <a:pathLst>
              <a:path w="2019300" h="10287000">
                <a:moveTo>
                  <a:pt x="0" y="0"/>
                </a:moveTo>
                <a:lnTo>
                  <a:pt x="2019300" y="0"/>
                </a:lnTo>
                <a:lnTo>
                  <a:pt x="2019300" y="10287000"/>
                </a:lnTo>
                <a:lnTo>
                  <a:pt x="0" y="10287000"/>
                </a:lnTo>
                <a:close/>
              </a:path>
            </a:pathLst>
          </a:custGeom>
          <a:blipFill>
            <a:blip r:embed="rId3"/>
            <a:stretch>
              <a:fillRect/>
            </a:stretch>
          </a:blipFill>
        </p:spPr>
        <p:txBody>
          <a:bodyP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4241904" y="3262810"/>
            <a:ext cx="1429517" cy="1429517"/>
          </a:xfrm>
          <a:custGeom>
            <a:avLst/>
            <a:gdLst/>
            <a:ahLst/>
            <a:cxnLst/>
            <a:rect l="l" t="t" r="r" b="b"/>
            <a:pathLst>
              <a:path w="1429517" h="1429517">
                <a:moveTo>
                  <a:pt x="0" y="0"/>
                </a:moveTo>
                <a:lnTo>
                  <a:pt x="1429517" y="0"/>
                </a:lnTo>
                <a:lnTo>
                  <a:pt x="1429517" y="1429518"/>
                </a:lnTo>
                <a:lnTo>
                  <a:pt x="0" y="142951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4" name="TextBox 4"/>
          <p:cNvSpPr txBox="1"/>
          <p:nvPr/>
        </p:nvSpPr>
        <p:spPr>
          <a:xfrm>
            <a:off x="944322" y="1746655"/>
            <a:ext cx="13297582" cy="692497"/>
          </a:xfrm>
          <a:prstGeom prst="rect">
            <a:avLst/>
          </a:prstGeom>
        </p:spPr>
        <p:txBody>
          <a:bodyPr lIns="0" tIns="0" rIns="0" bIns="0" rtlCol="0" anchor="t">
            <a:spAutoFit/>
          </a:bodyPr>
          <a:lstStyle/>
          <a:p>
            <a:pPr marL="0" lvl="0" indent="0" algn="ctr" rtl="1">
              <a:lnSpc>
                <a:spcPts val="5150"/>
              </a:lnSpc>
            </a:pPr>
            <a:r>
              <a:rPr lang="ar-EG" sz="5000" b="1">
                <a:solidFill>
                  <a:srgbClr val="3361AE"/>
                </a:solidFill>
                <a:latin typeface="Arabic DROID KUFI"/>
                <a:ea typeface="Droid Arabic Kufi Bold"/>
                <a:cs typeface="Droid Arabic Kufi Bold"/>
                <a:sym typeface="Droid Arabic Kufi Bold"/>
                <a:rtl/>
              </a:rPr>
              <a:t>عرض الخبرات البديلة في السيرة الذاتية</a:t>
            </a:r>
          </a:p>
        </p:txBody>
      </p:sp>
      <p:sp>
        <p:nvSpPr>
          <p:cNvPr id="5" name="TextBox 5"/>
          <p:cNvSpPr txBox="1"/>
          <p:nvPr/>
        </p:nvSpPr>
        <p:spPr>
          <a:xfrm>
            <a:off x="587388" y="3743638"/>
            <a:ext cx="13254041" cy="1846659"/>
          </a:xfrm>
          <a:prstGeom prst="rect">
            <a:avLst/>
          </a:prstGeom>
        </p:spPr>
        <p:txBody>
          <a:bodyPr lIns="0" tIns="0" rIns="0" bIns="0" rtlCol="0" anchor="t">
            <a:spAutoFit/>
          </a:bodyPr>
          <a:lstStyle/>
          <a:p>
            <a:pPr marL="0" lvl="0" indent="0" algn="r" rtl="1">
              <a:lnSpc>
                <a:spcPts val="4800"/>
              </a:lnSpc>
            </a:pPr>
            <a:r>
              <a:rPr lang="ar-EG" sz="3200">
                <a:solidFill>
                  <a:srgbClr val="000000"/>
                </a:solidFill>
                <a:latin typeface="Arabic DROID KUFI"/>
                <a:ea typeface="Droid Arabic Kufi"/>
                <a:cs typeface="Droid Arabic Kufi"/>
                <a:sym typeface="Droid Arabic Kufi"/>
                <a:rtl/>
              </a:rPr>
              <a:t>استخدم لغة الإنجازات والمهارات بدلاً من سرد المهام فقط. ركّز على ما تعلمته وكيف تطورت خلال كل تجربة، سواء كانت تدريباً أو مشروعاً جامعياً أو عملاً تطوعياً. اجعل كل فقرة تُجيب عن: ماذا فعلت؟ وما النتائج؟</a:t>
            </a:r>
          </a:p>
        </p:txBody>
      </p:sp>
      <p:sp>
        <p:nvSpPr>
          <p:cNvPr id="6" name="TextBox 6"/>
          <p:cNvSpPr txBox="1"/>
          <p:nvPr/>
        </p:nvSpPr>
        <p:spPr>
          <a:xfrm>
            <a:off x="1669663" y="6049863"/>
            <a:ext cx="12171765" cy="1815882"/>
          </a:xfrm>
          <a:prstGeom prst="rect">
            <a:avLst/>
          </a:prstGeom>
        </p:spPr>
        <p:txBody>
          <a:bodyPr lIns="0" tIns="0" rIns="0" bIns="0" rtlCol="0" anchor="t">
            <a:spAutoFit/>
          </a:bodyPr>
          <a:lstStyle/>
          <a:p>
            <a:pPr marL="0" lvl="0" indent="0" algn="r" rtl="1">
              <a:lnSpc>
                <a:spcPts val="4800"/>
              </a:lnSpc>
            </a:pPr>
            <a:r>
              <a:rPr lang="ar-EG" sz="3200">
                <a:solidFill>
                  <a:srgbClr val="000000"/>
                </a:solidFill>
                <a:latin typeface="Arabic DROID KUFI"/>
                <a:ea typeface="Droid Arabic Kufi"/>
                <a:cs typeface="Droid Arabic Kufi"/>
                <a:sym typeface="Droid Arabic Kufi"/>
                <a:rtl/>
              </a:rPr>
              <a:t>نموذج لفقرة تدريب تعاوني: «</a:t>
            </a:r>
            <a:r>
              <a:rPr lang="ar-EG" sz="3200" b="1">
                <a:solidFill>
                  <a:srgbClr val="000000"/>
                </a:solidFill>
                <a:latin typeface="Arabic DROID KUFI"/>
                <a:ea typeface="Droid Arabic Kufi Bold"/>
                <a:cs typeface="Droid Arabic Kufi Bold"/>
                <a:sym typeface="Droid Arabic Kufi Bold"/>
                <a:rtl/>
              </a:rPr>
              <a:t>أثناء تدريبي في قسم الموارد البشرية، راجعت أكثر من </a:t>
            </a:r>
            <a:r>
              <a:rPr lang="en-US" sz="3200" b="1">
                <a:solidFill>
                  <a:srgbClr val="000000"/>
                </a:solidFill>
                <a:latin typeface="Arabic DROID KUFI"/>
                <a:ea typeface="Droid Arabic Kufi Bold"/>
                <a:cs typeface="Droid Arabic Kufi Bold"/>
                <a:sym typeface="Droid Arabic Kufi Bold"/>
              </a:rPr>
              <a:t>100</a:t>
            </a:r>
            <a:r>
              <a:rPr lang="ar-EG" sz="3200" b="1">
                <a:solidFill>
                  <a:srgbClr val="000000"/>
                </a:solidFill>
                <a:latin typeface="Arabic DROID KUFI"/>
                <a:ea typeface="Droid Arabic Kufi Bold"/>
                <a:cs typeface="Droid Arabic Kufi Bold"/>
                <a:sym typeface="Droid Arabic Kufi Bold"/>
                <a:rtl/>
              </a:rPr>
              <a:t> سيرة ذاتية ونسّقت مقابلات العمل، مما طوّر مهاراتي في التقييم والتنظيم وساهم في تقليل وقت الاختيار.</a:t>
            </a:r>
            <a:r>
              <a:rPr lang="ar-EG" sz="3200">
                <a:solidFill>
                  <a:srgbClr val="000000"/>
                </a:solidFill>
                <a:latin typeface="Arabic DROID KUFI"/>
                <a:ea typeface="Droid Arabic Kufi"/>
                <a:cs typeface="Droid Arabic Kufi"/>
                <a:sym typeface="Droid Arabic Kufi"/>
                <a:rtl/>
              </a:rPr>
              <a:t>» هذا الأسلوب يُبرز قيمتك بوضوح لصاحب العمل.</a:t>
            </a:r>
          </a:p>
        </p:txBody>
      </p:sp>
      <p:sp>
        <p:nvSpPr>
          <p:cNvPr id="7" name="Freeform 7"/>
          <p:cNvSpPr/>
          <p:nvPr/>
        </p:nvSpPr>
        <p:spPr>
          <a:xfrm>
            <a:off x="14472542" y="5873836"/>
            <a:ext cx="1429517" cy="1429517"/>
          </a:xfrm>
          <a:custGeom>
            <a:avLst/>
            <a:gdLst/>
            <a:ahLst/>
            <a:cxnLst/>
            <a:rect l="l" t="t" r="r" b="b"/>
            <a:pathLst>
              <a:path w="1429517" h="1429517">
                <a:moveTo>
                  <a:pt x="0" y="0"/>
                </a:moveTo>
                <a:lnTo>
                  <a:pt x="1429517" y="0"/>
                </a:lnTo>
                <a:lnTo>
                  <a:pt x="1429517" y="1429517"/>
                </a:lnTo>
                <a:lnTo>
                  <a:pt x="0" y="142951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9" name="Freeform 6">
            <a:extLst>
              <a:ext uri="{FF2B5EF4-FFF2-40B4-BE49-F238E27FC236}">
                <a16:creationId xmlns:a16="http://schemas.microsoft.com/office/drawing/2014/main" id="{167EFE65-6930-DCA6-E7F4-846C1E4BEFF9}"/>
              </a:ext>
            </a:extLst>
          </p:cNvPr>
          <p:cNvSpPr/>
          <p:nvPr/>
        </p:nvSpPr>
        <p:spPr>
          <a:xfrm>
            <a:off x="16268700" y="0"/>
            <a:ext cx="2019300" cy="10287000"/>
          </a:xfrm>
          <a:custGeom>
            <a:avLst/>
            <a:gdLst/>
            <a:ahLst/>
            <a:cxnLst/>
            <a:rect l="l" t="t" r="r" b="b"/>
            <a:pathLst>
              <a:path w="2019300" h="10287000">
                <a:moveTo>
                  <a:pt x="0" y="0"/>
                </a:moveTo>
                <a:lnTo>
                  <a:pt x="2019300" y="0"/>
                </a:lnTo>
                <a:lnTo>
                  <a:pt x="2019300" y="10287000"/>
                </a:lnTo>
                <a:lnTo>
                  <a:pt x="0" y="10287000"/>
                </a:lnTo>
                <a:close/>
              </a:path>
            </a:pathLst>
          </a:custGeom>
          <a:blipFill>
            <a:blip r:embed="rId3"/>
            <a:stretch>
              <a:fillRect/>
            </a:stretch>
          </a:blipFill>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3854317" y="2732621"/>
            <a:ext cx="13404983" cy="3077766"/>
            <a:chOff x="0" y="-95249"/>
            <a:chExt cx="17873311" cy="4103688"/>
          </a:xfrm>
        </p:grpSpPr>
        <p:sp>
          <p:nvSpPr>
            <p:cNvPr id="4" name="Freeform 4"/>
            <p:cNvSpPr/>
            <p:nvPr/>
          </p:nvSpPr>
          <p:spPr>
            <a:xfrm>
              <a:off x="16648828" y="36173"/>
              <a:ext cx="1224483" cy="606119"/>
            </a:xfrm>
            <a:custGeom>
              <a:avLst/>
              <a:gdLst/>
              <a:ahLst/>
              <a:cxnLst/>
              <a:rect l="l" t="t" r="r" b="b"/>
              <a:pathLst>
                <a:path w="1224483" h="606119">
                  <a:moveTo>
                    <a:pt x="0" y="0"/>
                  </a:moveTo>
                  <a:lnTo>
                    <a:pt x="1224483" y="0"/>
                  </a:lnTo>
                  <a:lnTo>
                    <a:pt x="1224483" y="606119"/>
                  </a:lnTo>
                  <a:lnTo>
                    <a:pt x="0" y="60611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5" name="Freeform 5"/>
            <p:cNvSpPr/>
            <p:nvPr/>
          </p:nvSpPr>
          <p:spPr>
            <a:xfrm>
              <a:off x="16648828" y="970367"/>
              <a:ext cx="1224483" cy="606119"/>
            </a:xfrm>
            <a:custGeom>
              <a:avLst/>
              <a:gdLst/>
              <a:ahLst/>
              <a:cxnLst/>
              <a:rect l="l" t="t" r="r" b="b"/>
              <a:pathLst>
                <a:path w="1224483" h="606119">
                  <a:moveTo>
                    <a:pt x="0" y="0"/>
                  </a:moveTo>
                  <a:lnTo>
                    <a:pt x="1224483" y="0"/>
                  </a:lnTo>
                  <a:lnTo>
                    <a:pt x="1224483" y="606119"/>
                  </a:lnTo>
                  <a:lnTo>
                    <a:pt x="0" y="60611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6" name="Freeform 6"/>
            <p:cNvSpPr/>
            <p:nvPr/>
          </p:nvSpPr>
          <p:spPr>
            <a:xfrm>
              <a:off x="16648828" y="1906686"/>
              <a:ext cx="1224483" cy="606119"/>
            </a:xfrm>
            <a:custGeom>
              <a:avLst/>
              <a:gdLst/>
              <a:ahLst/>
              <a:cxnLst/>
              <a:rect l="l" t="t" r="r" b="b"/>
              <a:pathLst>
                <a:path w="1224483" h="606119">
                  <a:moveTo>
                    <a:pt x="0" y="0"/>
                  </a:moveTo>
                  <a:lnTo>
                    <a:pt x="1224483" y="0"/>
                  </a:lnTo>
                  <a:lnTo>
                    <a:pt x="1224483" y="606119"/>
                  </a:lnTo>
                  <a:lnTo>
                    <a:pt x="0" y="60611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7" name="TextBox 7"/>
            <p:cNvSpPr txBox="1"/>
            <p:nvPr/>
          </p:nvSpPr>
          <p:spPr>
            <a:xfrm>
              <a:off x="0" y="-95249"/>
              <a:ext cx="16413714" cy="4103688"/>
            </a:xfrm>
            <a:prstGeom prst="rect">
              <a:avLst/>
            </a:prstGeom>
          </p:spPr>
          <p:txBody>
            <a:bodyPr lIns="0" tIns="0" rIns="0" bIns="0" rtlCol="0" anchor="t">
              <a:spAutoFit/>
            </a:bodyPr>
            <a:lstStyle/>
            <a:p>
              <a:pPr marL="0" lvl="0" indent="0" algn="just" rtl="1">
                <a:lnSpc>
                  <a:spcPts val="4800"/>
                </a:lnSpc>
              </a:pPr>
              <a:r>
                <a:rPr lang="ar-EG" sz="3200">
                  <a:solidFill>
                    <a:srgbClr val="000000"/>
                  </a:solidFill>
                  <a:latin typeface="Arabic DROID KUFI"/>
                  <a:ea typeface="Droid Arabic Kufi"/>
                  <a:cs typeface="Droid Arabic Kufi"/>
                  <a:sym typeface="Droid Arabic Kufi"/>
                  <a:rtl/>
                </a:rPr>
                <a:t>فرز أكثر من </a:t>
              </a:r>
              <a:r>
                <a:rPr lang="en-US" sz="3200">
                  <a:solidFill>
                    <a:srgbClr val="000000"/>
                  </a:solidFill>
                  <a:latin typeface="Arabic DROID KUFI"/>
                  <a:ea typeface="Droid Arabic Kufi"/>
                  <a:cs typeface="Droid Arabic Kufi"/>
                  <a:sym typeface="Droid Arabic Kufi"/>
                </a:rPr>
                <a:t>100</a:t>
              </a:r>
              <a:r>
                <a:rPr lang="ar-EG" sz="3200">
                  <a:solidFill>
                    <a:srgbClr val="000000"/>
                  </a:solidFill>
                  <a:latin typeface="Arabic DROID KUFI"/>
                  <a:ea typeface="Droid Arabic Kufi"/>
                  <a:cs typeface="Droid Arabic Kufi"/>
                  <a:sym typeface="Droid Arabic Kufi"/>
                  <a:rtl/>
                </a:rPr>
                <a:t> سيرة ذاتية وتصنيفها حسب المعايير المطلوبة.</a:t>
              </a:r>
            </a:p>
            <a:p>
              <a:pPr marL="0" lvl="0" indent="0" algn="just" rtl="1">
                <a:lnSpc>
                  <a:spcPts val="4800"/>
                </a:lnSpc>
              </a:pPr>
              <a:r>
                <a:rPr lang="ar-EG" sz="3200">
                  <a:solidFill>
                    <a:srgbClr val="000000"/>
                  </a:solidFill>
                  <a:latin typeface="Arabic DROID KUFI"/>
                  <a:ea typeface="Droid Arabic Kufi"/>
                  <a:cs typeface="Droid Arabic Kufi"/>
                  <a:sym typeface="Droid Arabic Kufi"/>
                  <a:rtl/>
                </a:rPr>
                <a:t>تنظيم ملفات المرشحين وحفظها بطريقة منهجية.</a:t>
              </a:r>
            </a:p>
            <a:p>
              <a:pPr marL="0" lvl="0" indent="0" algn="just" rtl="1">
                <a:lnSpc>
                  <a:spcPts val="4800"/>
                </a:lnSpc>
              </a:pPr>
              <a:r>
                <a:rPr lang="ar-EG" sz="3200">
                  <a:solidFill>
                    <a:srgbClr val="000000"/>
                  </a:solidFill>
                  <a:latin typeface="Arabic DROID KUFI"/>
                  <a:ea typeface="Droid Arabic Kufi"/>
                  <a:cs typeface="Droid Arabic Kufi"/>
                  <a:sym typeface="Droid Arabic Kufi"/>
                  <a:rtl/>
                </a:rPr>
                <a:t>تنسيق مواعيد المقابلات وإخطار المتقدمين.</a:t>
              </a:r>
            </a:p>
            <a:p>
              <a:pPr marL="0" lvl="0" indent="0" algn="just" rtl="1">
                <a:lnSpc>
                  <a:spcPts val="4800"/>
                </a:lnSpc>
              </a:pPr>
              <a:endParaRPr lang="ar-EG" sz="3200">
                <a:solidFill>
                  <a:srgbClr val="000000"/>
                </a:solidFill>
                <a:latin typeface="Arabic DROID KUFI"/>
                <a:ea typeface="Droid Arabic Kufi"/>
                <a:cs typeface="Droid Arabic Kufi"/>
                <a:sym typeface="Droid Arabic Kufi"/>
                <a:rtl/>
              </a:endParaRPr>
            </a:p>
            <a:p>
              <a:pPr marL="0" lvl="0" indent="0" algn="just" rtl="1">
                <a:lnSpc>
                  <a:spcPts val="4800"/>
                </a:lnSpc>
              </a:pPr>
              <a:endParaRPr lang="ar-EG" sz="3200">
                <a:solidFill>
                  <a:srgbClr val="000000"/>
                </a:solidFill>
                <a:latin typeface="Arabic DROID KUFI"/>
                <a:ea typeface="Droid Arabic Kufi"/>
                <a:cs typeface="Droid Arabic Kufi"/>
                <a:sym typeface="Droid Arabic Kufi"/>
                <a:rtl/>
              </a:endParaRPr>
            </a:p>
          </p:txBody>
        </p:sp>
      </p:grpSp>
      <p:grpSp>
        <p:nvGrpSpPr>
          <p:cNvPr id="8" name="Group 8"/>
          <p:cNvGrpSpPr/>
          <p:nvPr/>
        </p:nvGrpSpPr>
        <p:grpSpPr>
          <a:xfrm>
            <a:off x="14839684" y="7990907"/>
            <a:ext cx="540741" cy="1853985"/>
            <a:chOff x="0" y="0"/>
            <a:chExt cx="720988" cy="2471979"/>
          </a:xfrm>
        </p:grpSpPr>
        <p:sp>
          <p:nvSpPr>
            <p:cNvPr id="9" name="Freeform 9"/>
            <p:cNvSpPr/>
            <p:nvPr/>
          </p:nvSpPr>
          <p:spPr>
            <a:xfrm>
              <a:off x="0" y="0"/>
              <a:ext cx="720988" cy="728271"/>
            </a:xfrm>
            <a:custGeom>
              <a:avLst/>
              <a:gdLst/>
              <a:ahLst/>
              <a:cxnLst/>
              <a:rect l="l" t="t" r="r" b="b"/>
              <a:pathLst>
                <a:path w="720988" h="728271">
                  <a:moveTo>
                    <a:pt x="0" y="0"/>
                  </a:moveTo>
                  <a:lnTo>
                    <a:pt x="720988" y="0"/>
                  </a:lnTo>
                  <a:lnTo>
                    <a:pt x="720988" y="728271"/>
                  </a:lnTo>
                  <a:lnTo>
                    <a:pt x="0" y="72827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Arabic DROID KUFI"/>
              </a:endParaRPr>
            </a:p>
          </p:txBody>
        </p:sp>
        <p:sp>
          <p:nvSpPr>
            <p:cNvPr id="10" name="Freeform 10"/>
            <p:cNvSpPr/>
            <p:nvPr/>
          </p:nvSpPr>
          <p:spPr>
            <a:xfrm>
              <a:off x="0" y="868157"/>
              <a:ext cx="720988" cy="731968"/>
            </a:xfrm>
            <a:custGeom>
              <a:avLst/>
              <a:gdLst/>
              <a:ahLst/>
              <a:cxnLst/>
              <a:rect l="l" t="t" r="r" b="b"/>
              <a:pathLst>
                <a:path w="720988" h="731968">
                  <a:moveTo>
                    <a:pt x="0" y="0"/>
                  </a:moveTo>
                  <a:lnTo>
                    <a:pt x="720988" y="0"/>
                  </a:lnTo>
                  <a:lnTo>
                    <a:pt x="720988" y="731968"/>
                  </a:lnTo>
                  <a:lnTo>
                    <a:pt x="0" y="73196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Arabic DROID KUFI"/>
              </a:endParaRPr>
            </a:p>
          </p:txBody>
        </p:sp>
        <p:sp>
          <p:nvSpPr>
            <p:cNvPr id="11" name="Freeform 11"/>
            <p:cNvSpPr/>
            <p:nvPr/>
          </p:nvSpPr>
          <p:spPr>
            <a:xfrm>
              <a:off x="0" y="1740012"/>
              <a:ext cx="720988" cy="731968"/>
            </a:xfrm>
            <a:custGeom>
              <a:avLst/>
              <a:gdLst/>
              <a:ahLst/>
              <a:cxnLst/>
              <a:rect l="l" t="t" r="r" b="b"/>
              <a:pathLst>
                <a:path w="720988" h="731968">
                  <a:moveTo>
                    <a:pt x="0" y="0"/>
                  </a:moveTo>
                  <a:lnTo>
                    <a:pt x="720988" y="0"/>
                  </a:lnTo>
                  <a:lnTo>
                    <a:pt x="720988" y="731967"/>
                  </a:lnTo>
                  <a:lnTo>
                    <a:pt x="0" y="73196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latin typeface="Arabic DROID KUFI"/>
              </a:endParaRPr>
            </a:p>
          </p:txBody>
        </p:sp>
      </p:grpSp>
      <p:sp>
        <p:nvSpPr>
          <p:cNvPr id="12" name="Freeform 12"/>
          <p:cNvSpPr/>
          <p:nvPr/>
        </p:nvSpPr>
        <p:spPr>
          <a:xfrm>
            <a:off x="1028700" y="7208369"/>
            <a:ext cx="2913285" cy="2636522"/>
          </a:xfrm>
          <a:custGeom>
            <a:avLst/>
            <a:gdLst/>
            <a:ahLst/>
            <a:cxnLst/>
            <a:rect l="l" t="t" r="r" b="b"/>
            <a:pathLst>
              <a:path w="2913285" h="2636522">
                <a:moveTo>
                  <a:pt x="0" y="0"/>
                </a:moveTo>
                <a:lnTo>
                  <a:pt x="2913285" y="0"/>
                </a:lnTo>
                <a:lnTo>
                  <a:pt x="2913285" y="2636523"/>
                </a:lnTo>
                <a:lnTo>
                  <a:pt x="0" y="263652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latin typeface="Arabic DROID KUFI"/>
            </a:endParaRPr>
          </a:p>
        </p:txBody>
      </p:sp>
      <p:sp>
        <p:nvSpPr>
          <p:cNvPr id="13" name="TextBox 13"/>
          <p:cNvSpPr txBox="1"/>
          <p:nvPr/>
        </p:nvSpPr>
        <p:spPr>
          <a:xfrm>
            <a:off x="2910071" y="1718272"/>
            <a:ext cx="13347887" cy="611505"/>
          </a:xfrm>
          <a:prstGeom prst="rect">
            <a:avLst/>
          </a:prstGeom>
        </p:spPr>
        <p:txBody>
          <a:bodyPr lIns="0" tIns="0" rIns="0" bIns="0" rtlCol="0" anchor="t">
            <a:spAutoFit/>
          </a:bodyPr>
          <a:lstStyle/>
          <a:p>
            <a:pPr marL="0" lvl="0" indent="0" algn="r" rtl="1">
              <a:lnSpc>
                <a:spcPts val="4635"/>
              </a:lnSpc>
            </a:pPr>
            <a:r>
              <a:rPr lang="ar-EG" sz="4500" b="1">
                <a:solidFill>
                  <a:srgbClr val="3361AE"/>
                </a:solidFill>
                <a:latin typeface="Arabic DROID KUFI"/>
                <a:ea typeface="Droid Arabic Kufi Bold"/>
                <a:cs typeface="Droid Arabic Kufi Bold"/>
                <a:sym typeface="Droid Arabic Kufi Bold"/>
                <a:rtl/>
              </a:rPr>
              <a:t>مثال: التدريب في الموارد البشرية</a:t>
            </a:r>
          </a:p>
        </p:txBody>
      </p:sp>
      <p:sp>
        <p:nvSpPr>
          <p:cNvPr id="14" name="TextBox 14"/>
          <p:cNvSpPr txBox="1"/>
          <p:nvPr/>
        </p:nvSpPr>
        <p:spPr>
          <a:xfrm>
            <a:off x="3136187" y="5414557"/>
            <a:ext cx="12909511" cy="3077766"/>
          </a:xfrm>
          <a:prstGeom prst="rect">
            <a:avLst/>
          </a:prstGeom>
        </p:spPr>
        <p:txBody>
          <a:bodyPr lIns="0" tIns="0" rIns="0" bIns="0" rtlCol="0" anchor="t">
            <a:spAutoFit/>
          </a:bodyPr>
          <a:lstStyle/>
          <a:p>
            <a:pPr algn="ctr" rtl="1">
              <a:lnSpc>
                <a:spcPts val="4800"/>
              </a:lnSpc>
              <a:spcBef>
                <a:spcPct val="0"/>
              </a:spcBef>
            </a:pPr>
            <a:r>
              <a:rPr lang="ar-EG" sz="3200" b="1">
                <a:solidFill>
                  <a:srgbClr val="000000"/>
                </a:solidFill>
                <a:latin typeface="Arabic DROID KUFI"/>
                <a:ea typeface="Droid Arabic Kufi Bold"/>
                <a:cs typeface="Droid Arabic Kufi Bold"/>
                <a:sym typeface="Droid Arabic Kufi Bold"/>
                <a:rtl/>
              </a:rPr>
              <a:t>س: كيف يمكنكِ تحويل هذه المهام إلى مهارات قابلة للعرض؟</a:t>
            </a:r>
          </a:p>
          <a:p>
            <a:pPr algn="ctr" rtl="1">
              <a:lnSpc>
                <a:spcPts val="4800"/>
              </a:lnSpc>
              <a:spcBef>
                <a:spcPct val="0"/>
              </a:spcBef>
            </a:pPr>
            <a:endParaRPr lang="ar-EG" sz="3200" b="1">
              <a:solidFill>
                <a:srgbClr val="000000"/>
              </a:solidFill>
              <a:latin typeface="Arabic DROID KUFI"/>
              <a:ea typeface="Droid Arabic Kufi Bold"/>
              <a:cs typeface="Droid Arabic Kufi Bold"/>
              <a:sym typeface="Droid Arabic Kufi Bold"/>
              <a:rtl/>
            </a:endParaRPr>
          </a:p>
          <a:p>
            <a:pPr algn="just" rtl="1">
              <a:lnSpc>
                <a:spcPts val="4800"/>
              </a:lnSpc>
              <a:spcBef>
                <a:spcPct val="0"/>
              </a:spcBef>
            </a:pPr>
            <a:r>
              <a:rPr lang="ar-EG" sz="3200">
                <a:solidFill>
                  <a:srgbClr val="000000"/>
                </a:solidFill>
                <a:latin typeface="Arabic DROID KUFI"/>
                <a:ea typeface="Droid Arabic Kufi"/>
                <a:cs typeface="Droid Arabic Kufi"/>
                <a:sym typeface="Droid Arabic Kufi"/>
                <a:rtl/>
              </a:rPr>
              <a:t>   ج: ذلك ممكن من خلال </a:t>
            </a:r>
            <a:r>
              <a:rPr lang="en-US" sz="3200">
                <a:solidFill>
                  <a:srgbClr val="000000"/>
                </a:solidFill>
                <a:latin typeface="Arabic DROID KUFI"/>
                <a:ea typeface="Droid Arabic Kufi"/>
                <a:cs typeface="Droid Arabic Kufi"/>
                <a:sym typeface="Droid Arabic Kufi"/>
              </a:rPr>
              <a:t>3</a:t>
            </a:r>
            <a:r>
              <a:rPr lang="ar-EG" sz="3200">
                <a:solidFill>
                  <a:srgbClr val="000000"/>
                </a:solidFill>
                <a:latin typeface="Arabic DROID KUFI"/>
                <a:ea typeface="Droid Arabic Kufi"/>
                <a:cs typeface="Droid Arabic Kufi"/>
                <a:sym typeface="Droid Arabic Kufi"/>
                <a:rtl/>
              </a:rPr>
              <a:t> خطوات:</a:t>
            </a:r>
          </a:p>
          <a:p>
            <a:pPr algn="just" rtl="1">
              <a:lnSpc>
                <a:spcPts val="4800"/>
              </a:lnSpc>
              <a:spcBef>
                <a:spcPct val="0"/>
              </a:spcBef>
            </a:pPr>
            <a:endParaRPr lang="ar-EG" sz="3200">
              <a:solidFill>
                <a:srgbClr val="000000"/>
              </a:solidFill>
              <a:latin typeface="Arabic DROID KUFI"/>
              <a:ea typeface="Droid Arabic Kufi"/>
              <a:cs typeface="Droid Arabic Kufi"/>
              <a:sym typeface="Droid Arabic Kufi"/>
              <a:rtl/>
            </a:endParaRPr>
          </a:p>
          <a:p>
            <a:pPr algn="just" rtl="1">
              <a:lnSpc>
                <a:spcPts val="4800"/>
              </a:lnSpc>
              <a:spcBef>
                <a:spcPct val="0"/>
              </a:spcBef>
            </a:pPr>
            <a:endParaRPr lang="ar-EG" sz="3200">
              <a:solidFill>
                <a:srgbClr val="000000"/>
              </a:solidFill>
              <a:latin typeface="Arabic DROID KUFI"/>
              <a:ea typeface="Droid Arabic Kufi"/>
              <a:cs typeface="Droid Arabic Kufi"/>
              <a:sym typeface="Droid Arabic Kufi"/>
              <a:rtl/>
            </a:endParaRPr>
          </a:p>
        </p:txBody>
      </p:sp>
      <p:sp>
        <p:nvSpPr>
          <p:cNvPr id="15" name="TextBox 15"/>
          <p:cNvSpPr txBox="1"/>
          <p:nvPr/>
        </p:nvSpPr>
        <p:spPr>
          <a:xfrm>
            <a:off x="5465729" y="8042762"/>
            <a:ext cx="8840986" cy="1802130"/>
          </a:xfrm>
          <a:prstGeom prst="rect">
            <a:avLst/>
          </a:prstGeom>
        </p:spPr>
        <p:txBody>
          <a:bodyPr lIns="0" tIns="0" rIns="0" bIns="0" rtlCol="0" anchor="t">
            <a:spAutoFit/>
          </a:bodyPr>
          <a:lstStyle/>
          <a:p>
            <a:pPr algn="r" rtl="1">
              <a:lnSpc>
                <a:spcPts val="4800"/>
              </a:lnSpc>
              <a:spcBef>
                <a:spcPct val="0"/>
              </a:spcBef>
            </a:pPr>
            <a:r>
              <a:rPr lang="ar-EG" sz="3200">
                <a:solidFill>
                  <a:srgbClr val="000000"/>
                </a:solidFill>
                <a:latin typeface="Arabic DROID KUFI"/>
                <a:ea typeface="Droid Arabic Kufi"/>
                <a:cs typeface="Droid Arabic Kufi"/>
                <a:sym typeface="Droid Arabic Kufi"/>
                <a:rtl/>
              </a:rPr>
              <a:t>فرز السير الذاتية ← مهارة التقييم والتحليل</a:t>
            </a:r>
          </a:p>
          <a:p>
            <a:pPr algn="r" rtl="1">
              <a:lnSpc>
                <a:spcPts val="4800"/>
              </a:lnSpc>
              <a:spcBef>
                <a:spcPct val="0"/>
              </a:spcBef>
            </a:pPr>
            <a:r>
              <a:rPr lang="ar-EG" sz="3200">
                <a:solidFill>
                  <a:srgbClr val="000000"/>
                </a:solidFill>
                <a:latin typeface="Arabic DROID KUFI"/>
                <a:ea typeface="Droid Arabic Kufi"/>
                <a:cs typeface="Droid Arabic Kufi"/>
                <a:sym typeface="Droid Arabic Kufi"/>
                <a:rtl/>
              </a:rPr>
              <a:t> تنظيم الملفات ← مهارة الترتيب وإدارة المعلومات</a:t>
            </a:r>
          </a:p>
          <a:p>
            <a:pPr algn="r" rtl="1">
              <a:lnSpc>
                <a:spcPts val="4800"/>
              </a:lnSpc>
              <a:spcBef>
                <a:spcPct val="0"/>
              </a:spcBef>
            </a:pPr>
            <a:r>
              <a:rPr lang="ar-EG" sz="3200">
                <a:solidFill>
                  <a:srgbClr val="000000"/>
                </a:solidFill>
                <a:latin typeface="Arabic DROID KUFI"/>
                <a:ea typeface="Droid Arabic Kufi"/>
                <a:cs typeface="Droid Arabic Kufi"/>
                <a:sym typeface="Droid Arabic Kufi"/>
                <a:rtl/>
              </a:rPr>
              <a:t>تنسيق المقابلات ← مهارة التواصل والتنظيم</a:t>
            </a:r>
          </a:p>
        </p:txBody>
      </p:sp>
      <p:sp>
        <p:nvSpPr>
          <p:cNvPr id="19" name="Freeform 8">
            <a:extLst>
              <a:ext uri="{FF2B5EF4-FFF2-40B4-BE49-F238E27FC236}">
                <a16:creationId xmlns:a16="http://schemas.microsoft.com/office/drawing/2014/main" id="{1A8093E3-E23B-2DC8-6CD8-136CF4246284}"/>
              </a:ext>
            </a:extLst>
          </p:cNvPr>
          <p:cNvSpPr/>
          <p:nvPr/>
        </p:nvSpPr>
        <p:spPr>
          <a:xfrm>
            <a:off x="14343459" y="17857"/>
            <a:ext cx="4176712" cy="3517346"/>
          </a:xfrm>
          <a:custGeom>
            <a:avLst/>
            <a:gdLst/>
            <a:ahLst/>
            <a:cxnLst/>
            <a:rect l="l" t="t" r="r" b="b"/>
            <a:pathLst>
              <a:path w="4533900" h="5928360">
                <a:moveTo>
                  <a:pt x="0" y="0"/>
                </a:moveTo>
                <a:lnTo>
                  <a:pt x="4533900" y="0"/>
                </a:lnTo>
                <a:lnTo>
                  <a:pt x="4533900" y="5928360"/>
                </a:lnTo>
                <a:lnTo>
                  <a:pt x="0" y="5928360"/>
                </a:lnTo>
                <a:close/>
              </a:path>
            </a:pathLst>
          </a:custGeom>
          <a:blipFill>
            <a:blip r:embed="rId7"/>
            <a:stretch>
              <a:fillRect/>
            </a:stretch>
          </a:blipFill>
        </p:spPr>
        <p:txBody>
          <a:bodyP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274320" y="3349117"/>
            <a:ext cx="16221841" cy="6009337"/>
          </a:xfrm>
          <a:prstGeom prst="rect">
            <a:avLst/>
          </a:prstGeom>
        </p:spPr>
        <p:txBody>
          <a:bodyPr lIns="0" tIns="0" rIns="0" bIns="0" rtlCol="0" anchor="t">
            <a:spAutoFit/>
          </a:bodyPr>
          <a:lstStyle/>
          <a:p>
            <a:pPr marL="0" lvl="0" indent="0" algn="just" rtl="1">
              <a:lnSpc>
                <a:spcPts val="3872"/>
              </a:lnSpc>
            </a:pPr>
            <a:r>
              <a:rPr lang="ar-EG" sz="3200">
                <a:solidFill>
                  <a:srgbClr val="000000"/>
                </a:solidFill>
                <a:latin typeface="Arabic DROID KUFI"/>
                <a:ea typeface="Droid Arabic Kufi"/>
                <a:cs typeface="Droid Arabic Kufi"/>
                <a:sym typeface="Droid Arabic Kufi"/>
                <a:rtl/>
              </a:rPr>
              <a:t>نموذج جدول ربط التجربة بالمهارة المكتسبة:</a:t>
            </a:r>
          </a:p>
          <a:p>
            <a:pPr marL="0" lvl="0" indent="0" algn="just" rtl="1">
              <a:lnSpc>
                <a:spcPts val="4800"/>
              </a:lnSpc>
            </a:pPr>
            <a:endParaRPr lang="ar-EG" sz="3200">
              <a:solidFill>
                <a:srgbClr val="000000"/>
              </a:solidFill>
              <a:latin typeface="Arabic DROID KUFI"/>
              <a:ea typeface="Droid Arabic Kufi"/>
              <a:cs typeface="Droid Arabic Kufi"/>
              <a:sym typeface="Droid Arabic Kufi"/>
              <a:rtl/>
            </a:endParaRPr>
          </a:p>
          <a:p>
            <a:pPr marL="0" lvl="0" indent="0" algn="just" rtl="1">
              <a:lnSpc>
                <a:spcPts val="4800"/>
              </a:lnSpc>
            </a:pPr>
            <a:r>
              <a:rPr lang="ar-EG" sz="3200">
                <a:solidFill>
                  <a:srgbClr val="000000"/>
                </a:solidFill>
                <a:latin typeface="Arabic DROID KUFI"/>
                <a:ea typeface="Droid Arabic Kufi"/>
                <a:cs typeface="Droid Arabic Kufi"/>
                <a:sym typeface="Droid Arabic Kufi"/>
                <a:rtl/>
              </a:rPr>
              <a:t>التجربة: فرز السير الذاتية ← ما فعلتيه: مراجعة وتصنيف أكثر من </a:t>
            </a:r>
            <a:r>
              <a:rPr lang="en-US" sz="3200">
                <a:solidFill>
                  <a:srgbClr val="000000"/>
                </a:solidFill>
                <a:latin typeface="Arabic DROID KUFI"/>
                <a:ea typeface="Droid Arabic Kufi"/>
                <a:cs typeface="Droid Arabic Kufi"/>
                <a:sym typeface="Droid Arabic Kufi"/>
              </a:rPr>
              <a:t>100</a:t>
            </a:r>
            <a:r>
              <a:rPr lang="ar-EG" sz="3200">
                <a:solidFill>
                  <a:srgbClr val="000000"/>
                </a:solidFill>
                <a:latin typeface="Arabic DROID KUFI"/>
                <a:ea typeface="Droid Arabic Kufi"/>
                <a:cs typeface="Droid Arabic Kufi"/>
                <a:sym typeface="Droid Arabic Kufi"/>
                <a:rtl/>
              </a:rPr>
              <a:t> سيرة ذاتية ← </a:t>
            </a:r>
          </a:p>
          <a:p>
            <a:pPr marL="0" lvl="0" indent="0" algn="just" rtl="1">
              <a:lnSpc>
                <a:spcPts val="4800"/>
              </a:lnSpc>
            </a:pPr>
            <a:r>
              <a:rPr lang="ar-EG" sz="3200">
                <a:solidFill>
                  <a:srgbClr val="000000"/>
                </a:solidFill>
                <a:latin typeface="Arabic DROID KUFI"/>
                <a:ea typeface="Droid Arabic Kufi"/>
                <a:cs typeface="Droid Arabic Kufi"/>
                <a:sym typeface="Droid Arabic Kufi"/>
                <a:rtl/>
              </a:rPr>
              <a:t>ما تعلمتيه: معايير الاختيار الوظيفي ← المهارة المكتسبة: مهارة التقييم والفرز.</a:t>
            </a:r>
          </a:p>
          <a:p>
            <a:pPr marL="0" lvl="0" indent="0" algn="just" rtl="1">
              <a:lnSpc>
                <a:spcPts val="4800"/>
              </a:lnSpc>
            </a:pPr>
            <a:endParaRPr lang="ar-EG" sz="3200">
              <a:solidFill>
                <a:srgbClr val="000000"/>
              </a:solidFill>
              <a:latin typeface="Arabic DROID KUFI"/>
              <a:ea typeface="Droid Arabic Kufi"/>
              <a:cs typeface="Droid Arabic Kufi"/>
              <a:sym typeface="Droid Arabic Kufi"/>
              <a:rtl/>
            </a:endParaRPr>
          </a:p>
          <a:p>
            <a:pPr marL="0" lvl="0" indent="0" algn="just" rtl="1">
              <a:lnSpc>
                <a:spcPts val="4800"/>
              </a:lnSpc>
            </a:pPr>
            <a:r>
              <a:rPr lang="ar-EG" sz="3200">
                <a:solidFill>
                  <a:srgbClr val="000000"/>
                </a:solidFill>
                <a:latin typeface="Arabic DROID KUFI"/>
                <a:ea typeface="Droid Arabic Kufi"/>
                <a:cs typeface="Droid Arabic Kufi"/>
                <a:sym typeface="Droid Arabic Kufi"/>
                <a:rtl/>
              </a:rPr>
              <a:t>التجربة: تنسيق المقابلات ← ما فعلتيه: جدولة وتنظيم مواعيد المقابلات ← </a:t>
            </a:r>
          </a:p>
          <a:p>
            <a:pPr marL="0" lvl="0" indent="0" algn="just" rtl="1">
              <a:lnSpc>
                <a:spcPts val="4800"/>
              </a:lnSpc>
            </a:pPr>
            <a:r>
              <a:rPr lang="ar-EG" sz="3200">
                <a:solidFill>
                  <a:srgbClr val="000000"/>
                </a:solidFill>
                <a:latin typeface="Arabic DROID KUFI"/>
                <a:ea typeface="Droid Arabic Kufi"/>
                <a:cs typeface="Droid Arabic Kufi"/>
                <a:sym typeface="Droid Arabic Kufi"/>
                <a:rtl/>
              </a:rPr>
              <a:t>ما تعلمتيه: إدارة الوقت والتنسيق ← المهارة المكتسبة: مهارة التنظيم الإداري</a:t>
            </a:r>
          </a:p>
          <a:p>
            <a:pPr marL="0" lvl="0" indent="0" algn="just" rtl="1">
              <a:lnSpc>
                <a:spcPts val="4800"/>
              </a:lnSpc>
            </a:pPr>
            <a:endParaRPr lang="ar-EG" sz="3200">
              <a:solidFill>
                <a:srgbClr val="000000"/>
              </a:solidFill>
              <a:latin typeface="Arabic DROID KUFI"/>
              <a:ea typeface="Droid Arabic Kufi"/>
              <a:cs typeface="Droid Arabic Kufi"/>
              <a:sym typeface="Droid Arabic Kufi"/>
              <a:rtl/>
            </a:endParaRPr>
          </a:p>
          <a:p>
            <a:pPr marL="0" lvl="0" indent="0" algn="just" rtl="1">
              <a:lnSpc>
                <a:spcPts val="4800"/>
              </a:lnSpc>
            </a:pPr>
            <a:r>
              <a:rPr lang="ar-EG" sz="3200">
                <a:solidFill>
                  <a:srgbClr val="000000"/>
                </a:solidFill>
                <a:latin typeface="Arabic DROID KUFI"/>
                <a:ea typeface="Droid Arabic Kufi"/>
                <a:cs typeface="Droid Arabic Kufi"/>
                <a:sym typeface="Droid Arabic Kufi"/>
                <a:rtl/>
              </a:rPr>
              <a:t>التجربة: تنظيم الملفات ← ما فعلتيه: أرشفة وتصنيف الوثائق ← </a:t>
            </a:r>
          </a:p>
          <a:p>
            <a:pPr marL="0" lvl="0" indent="0" algn="just" rtl="1">
              <a:lnSpc>
                <a:spcPts val="4800"/>
              </a:lnSpc>
            </a:pPr>
            <a:r>
              <a:rPr lang="ar-EG" sz="3200">
                <a:solidFill>
                  <a:srgbClr val="000000"/>
                </a:solidFill>
                <a:latin typeface="Arabic DROID KUFI"/>
                <a:ea typeface="Droid Arabic Kufi"/>
                <a:cs typeface="Droid Arabic Kufi"/>
                <a:sym typeface="Droid Arabic Kufi"/>
                <a:rtl/>
              </a:rPr>
              <a:t>ما تعلمتيه: أنظمة الحفظ والتوثيق ← المهارة المكتسبة: مهارة إدارة المعلومات</a:t>
            </a:r>
          </a:p>
        </p:txBody>
      </p:sp>
      <p:sp>
        <p:nvSpPr>
          <p:cNvPr id="4" name="Freeform 4"/>
          <p:cNvSpPr/>
          <p:nvPr/>
        </p:nvSpPr>
        <p:spPr>
          <a:xfrm rot="10688100">
            <a:off x="16905568" y="4253319"/>
            <a:ext cx="707463" cy="665016"/>
          </a:xfrm>
          <a:custGeom>
            <a:avLst/>
            <a:gdLst/>
            <a:ahLst/>
            <a:cxnLst/>
            <a:rect l="l" t="t" r="r" b="b"/>
            <a:pathLst>
              <a:path w="707463" h="665016">
                <a:moveTo>
                  <a:pt x="0" y="0"/>
                </a:moveTo>
                <a:lnTo>
                  <a:pt x="707464" y="0"/>
                </a:lnTo>
                <a:lnTo>
                  <a:pt x="707464" y="665015"/>
                </a:lnTo>
                <a:lnTo>
                  <a:pt x="0" y="66501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 name="TextBox 5"/>
          <p:cNvSpPr txBox="1"/>
          <p:nvPr/>
        </p:nvSpPr>
        <p:spPr>
          <a:xfrm>
            <a:off x="-511493" y="1314419"/>
            <a:ext cx="14782999" cy="692497"/>
          </a:xfrm>
          <a:prstGeom prst="rect">
            <a:avLst/>
          </a:prstGeom>
        </p:spPr>
        <p:txBody>
          <a:bodyPr lIns="0" tIns="0" rIns="0" bIns="0" rtlCol="0" anchor="t">
            <a:spAutoFit/>
          </a:bodyPr>
          <a:lstStyle/>
          <a:p>
            <a:pPr marL="0" lvl="0" indent="0" algn="r" rtl="1">
              <a:lnSpc>
                <a:spcPts val="5150"/>
              </a:lnSpc>
            </a:pPr>
            <a:r>
              <a:rPr lang="ar-EG" sz="5000" b="1">
                <a:solidFill>
                  <a:srgbClr val="3361AE"/>
                </a:solidFill>
                <a:latin typeface="Arabic DROID KUFI"/>
                <a:ea typeface="Droid Arabic Kufi Bold"/>
                <a:cs typeface="Droid Arabic Kufi Bold"/>
                <a:sym typeface="Droid Arabic Kufi Bold"/>
                <a:rtl/>
              </a:rPr>
              <a:t>جدول ربط التجربة بالفعل والتعلم والمهارة</a:t>
            </a:r>
          </a:p>
        </p:txBody>
      </p:sp>
      <p:sp>
        <p:nvSpPr>
          <p:cNvPr id="6" name="Freeform 6"/>
          <p:cNvSpPr/>
          <p:nvPr/>
        </p:nvSpPr>
        <p:spPr>
          <a:xfrm rot="10688100">
            <a:off x="16905508" y="6314981"/>
            <a:ext cx="703480" cy="661271"/>
          </a:xfrm>
          <a:custGeom>
            <a:avLst/>
            <a:gdLst/>
            <a:ahLst/>
            <a:cxnLst/>
            <a:rect l="l" t="t" r="r" b="b"/>
            <a:pathLst>
              <a:path w="703480" h="661271">
                <a:moveTo>
                  <a:pt x="0" y="0"/>
                </a:moveTo>
                <a:lnTo>
                  <a:pt x="703480" y="0"/>
                </a:lnTo>
                <a:lnTo>
                  <a:pt x="703480" y="661270"/>
                </a:lnTo>
                <a:lnTo>
                  <a:pt x="0" y="6612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rot="10688100">
            <a:off x="16905508" y="8054710"/>
            <a:ext cx="703480" cy="661271"/>
          </a:xfrm>
          <a:custGeom>
            <a:avLst/>
            <a:gdLst/>
            <a:ahLst/>
            <a:cxnLst/>
            <a:rect l="l" t="t" r="r" b="b"/>
            <a:pathLst>
              <a:path w="703480" h="661271">
                <a:moveTo>
                  <a:pt x="0" y="0"/>
                </a:moveTo>
                <a:lnTo>
                  <a:pt x="703480" y="0"/>
                </a:lnTo>
                <a:lnTo>
                  <a:pt x="703480" y="661271"/>
                </a:lnTo>
                <a:lnTo>
                  <a:pt x="0" y="66127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2">
            <a:extLst>
              <a:ext uri="{FF2B5EF4-FFF2-40B4-BE49-F238E27FC236}">
                <a16:creationId xmlns:a16="http://schemas.microsoft.com/office/drawing/2014/main" id="{DA03C389-6EFD-1D6D-783E-B1EB2A6274EC}"/>
              </a:ext>
            </a:extLst>
          </p:cNvPr>
          <p:cNvSpPr/>
          <p:nvPr/>
        </p:nvSpPr>
        <p:spPr>
          <a:xfrm>
            <a:off x="0" y="0"/>
            <a:ext cx="2240280" cy="2651760"/>
          </a:xfrm>
          <a:custGeom>
            <a:avLst/>
            <a:gdLst/>
            <a:ahLst/>
            <a:cxnLst/>
            <a:rect l="l" t="t" r="r" b="b"/>
            <a:pathLst>
              <a:path w="2240280" h="2651760">
                <a:moveTo>
                  <a:pt x="0" y="0"/>
                </a:moveTo>
                <a:lnTo>
                  <a:pt x="2240280" y="0"/>
                </a:lnTo>
                <a:lnTo>
                  <a:pt x="2240280" y="2651760"/>
                </a:lnTo>
                <a:lnTo>
                  <a:pt x="0" y="2651760"/>
                </a:lnTo>
                <a:close/>
              </a:path>
            </a:pathLst>
          </a:custGeom>
          <a:blipFill>
            <a:blip r:embed="rId3"/>
            <a:stretch>
              <a:fillRect/>
            </a:stretch>
          </a:blipFill>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606762" y="2792582"/>
            <a:ext cx="577888" cy="2867757"/>
            <a:chOff x="0" y="0"/>
            <a:chExt cx="770517" cy="3823677"/>
          </a:xfrm>
        </p:grpSpPr>
        <p:sp>
          <p:nvSpPr>
            <p:cNvPr id="3" name="Freeform 3"/>
            <p:cNvSpPr/>
            <p:nvPr/>
          </p:nvSpPr>
          <p:spPr>
            <a:xfrm>
              <a:off x="0" y="0"/>
              <a:ext cx="770517" cy="770517"/>
            </a:xfrm>
            <a:custGeom>
              <a:avLst/>
              <a:gdLst/>
              <a:ahLst/>
              <a:cxnLst/>
              <a:rect l="l" t="t" r="r" b="b"/>
              <a:pathLst>
                <a:path w="770517" h="770517">
                  <a:moveTo>
                    <a:pt x="0" y="0"/>
                  </a:moveTo>
                  <a:lnTo>
                    <a:pt x="770517" y="0"/>
                  </a:lnTo>
                  <a:lnTo>
                    <a:pt x="770517" y="770517"/>
                  </a:lnTo>
                  <a:lnTo>
                    <a:pt x="0" y="77051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4" name="Freeform 4"/>
            <p:cNvSpPr/>
            <p:nvPr/>
          </p:nvSpPr>
          <p:spPr>
            <a:xfrm>
              <a:off x="0" y="770517"/>
              <a:ext cx="770517" cy="770517"/>
            </a:xfrm>
            <a:custGeom>
              <a:avLst/>
              <a:gdLst/>
              <a:ahLst/>
              <a:cxnLst/>
              <a:rect l="l" t="t" r="r" b="b"/>
              <a:pathLst>
                <a:path w="770517" h="770517">
                  <a:moveTo>
                    <a:pt x="0" y="0"/>
                  </a:moveTo>
                  <a:lnTo>
                    <a:pt x="770517" y="0"/>
                  </a:lnTo>
                  <a:lnTo>
                    <a:pt x="770517" y="770517"/>
                  </a:lnTo>
                  <a:lnTo>
                    <a:pt x="0" y="77051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5" name="Freeform 5"/>
            <p:cNvSpPr/>
            <p:nvPr/>
          </p:nvSpPr>
          <p:spPr>
            <a:xfrm>
              <a:off x="0" y="3053159"/>
              <a:ext cx="770517" cy="770517"/>
            </a:xfrm>
            <a:custGeom>
              <a:avLst/>
              <a:gdLst/>
              <a:ahLst/>
              <a:cxnLst/>
              <a:rect l="l" t="t" r="r" b="b"/>
              <a:pathLst>
                <a:path w="770517" h="770517">
                  <a:moveTo>
                    <a:pt x="0" y="0"/>
                  </a:moveTo>
                  <a:lnTo>
                    <a:pt x="770517" y="0"/>
                  </a:lnTo>
                  <a:lnTo>
                    <a:pt x="770517" y="770518"/>
                  </a:lnTo>
                  <a:lnTo>
                    <a:pt x="0" y="77051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6" name="Freeform 6"/>
            <p:cNvSpPr/>
            <p:nvPr/>
          </p:nvSpPr>
          <p:spPr>
            <a:xfrm>
              <a:off x="0" y="2282642"/>
              <a:ext cx="770517" cy="770517"/>
            </a:xfrm>
            <a:custGeom>
              <a:avLst/>
              <a:gdLst/>
              <a:ahLst/>
              <a:cxnLst/>
              <a:rect l="l" t="t" r="r" b="b"/>
              <a:pathLst>
                <a:path w="770517" h="770517">
                  <a:moveTo>
                    <a:pt x="0" y="0"/>
                  </a:moveTo>
                  <a:lnTo>
                    <a:pt x="770517" y="0"/>
                  </a:lnTo>
                  <a:lnTo>
                    <a:pt x="770517" y="770517"/>
                  </a:lnTo>
                  <a:lnTo>
                    <a:pt x="0" y="77051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7" name="Freeform 7"/>
            <p:cNvSpPr/>
            <p:nvPr/>
          </p:nvSpPr>
          <p:spPr>
            <a:xfrm>
              <a:off x="0" y="1541034"/>
              <a:ext cx="770517" cy="770517"/>
            </a:xfrm>
            <a:custGeom>
              <a:avLst/>
              <a:gdLst/>
              <a:ahLst/>
              <a:cxnLst/>
              <a:rect l="l" t="t" r="r" b="b"/>
              <a:pathLst>
                <a:path w="770517" h="770517">
                  <a:moveTo>
                    <a:pt x="0" y="0"/>
                  </a:moveTo>
                  <a:lnTo>
                    <a:pt x="770517" y="0"/>
                  </a:lnTo>
                  <a:lnTo>
                    <a:pt x="770517" y="770517"/>
                  </a:lnTo>
                  <a:lnTo>
                    <a:pt x="0" y="77051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grpSp>
      <p:grpSp>
        <p:nvGrpSpPr>
          <p:cNvPr id="8" name="Group 8"/>
          <p:cNvGrpSpPr/>
          <p:nvPr/>
        </p:nvGrpSpPr>
        <p:grpSpPr>
          <a:xfrm>
            <a:off x="17184650" y="7307411"/>
            <a:ext cx="577888" cy="2867757"/>
            <a:chOff x="0" y="0"/>
            <a:chExt cx="770517" cy="3823677"/>
          </a:xfrm>
        </p:grpSpPr>
        <p:sp>
          <p:nvSpPr>
            <p:cNvPr id="9" name="Freeform 9"/>
            <p:cNvSpPr/>
            <p:nvPr/>
          </p:nvSpPr>
          <p:spPr>
            <a:xfrm>
              <a:off x="0" y="0"/>
              <a:ext cx="770517" cy="770517"/>
            </a:xfrm>
            <a:custGeom>
              <a:avLst/>
              <a:gdLst/>
              <a:ahLst/>
              <a:cxnLst/>
              <a:rect l="l" t="t" r="r" b="b"/>
              <a:pathLst>
                <a:path w="770517" h="770517">
                  <a:moveTo>
                    <a:pt x="0" y="0"/>
                  </a:moveTo>
                  <a:lnTo>
                    <a:pt x="770517" y="0"/>
                  </a:lnTo>
                  <a:lnTo>
                    <a:pt x="770517" y="770517"/>
                  </a:lnTo>
                  <a:lnTo>
                    <a:pt x="0" y="77051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10" name="Freeform 10"/>
            <p:cNvSpPr/>
            <p:nvPr/>
          </p:nvSpPr>
          <p:spPr>
            <a:xfrm>
              <a:off x="0" y="770517"/>
              <a:ext cx="770517" cy="770517"/>
            </a:xfrm>
            <a:custGeom>
              <a:avLst/>
              <a:gdLst/>
              <a:ahLst/>
              <a:cxnLst/>
              <a:rect l="l" t="t" r="r" b="b"/>
              <a:pathLst>
                <a:path w="770517" h="770517">
                  <a:moveTo>
                    <a:pt x="0" y="0"/>
                  </a:moveTo>
                  <a:lnTo>
                    <a:pt x="770517" y="0"/>
                  </a:lnTo>
                  <a:lnTo>
                    <a:pt x="770517" y="770517"/>
                  </a:lnTo>
                  <a:lnTo>
                    <a:pt x="0" y="77051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11" name="Freeform 11"/>
            <p:cNvSpPr/>
            <p:nvPr/>
          </p:nvSpPr>
          <p:spPr>
            <a:xfrm>
              <a:off x="0" y="3053159"/>
              <a:ext cx="770517" cy="770517"/>
            </a:xfrm>
            <a:custGeom>
              <a:avLst/>
              <a:gdLst/>
              <a:ahLst/>
              <a:cxnLst/>
              <a:rect l="l" t="t" r="r" b="b"/>
              <a:pathLst>
                <a:path w="770517" h="770517">
                  <a:moveTo>
                    <a:pt x="0" y="0"/>
                  </a:moveTo>
                  <a:lnTo>
                    <a:pt x="770517" y="0"/>
                  </a:lnTo>
                  <a:lnTo>
                    <a:pt x="770517" y="770518"/>
                  </a:lnTo>
                  <a:lnTo>
                    <a:pt x="0" y="77051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12" name="Freeform 12"/>
            <p:cNvSpPr/>
            <p:nvPr/>
          </p:nvSpPr>
          <p:spPr>
            <a:xfrm>
              <a:off x="0" y="2282642"/>
              <a:ext cx="770517" cy="770517"/>
            </a:xfrm>
            <a:custGeom>
              <a:avLst/>
              <a:gdLst/>
              <a:ahLst/>
              <a:cxnLst/>
              <a:rect l="l" t="t" r="r" b="b"/>
              <a:pathLst>
                <a:path w="770517" h="770517">
                  <a:moveTo>
                    <a:pt x="0" y="0"/>
                  </a:moveTo>
                  <a:lnTo>
                    <a:pt x="770517" y="0"/>
                  </a:lnTo>
                  <a:lnTo>
                    <a:pt x="770517" y="770517"/>
                  </a:lnTo>
                  <a:lnTo>
                    <a:pt x="0" y="77051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sp>
          <p:nvSpPr>
            <p:cNvPr id="13" name="Freeform 13"/>
            <p:cNvSpPr/>
            <p:nvPr/>
          </p:nvSpPr>
          <p:spPr>
            <a:xfrm>
              <a:off x="0" y="1541034"/>
              <a:ext cx="770517" cy="770517"/>
            </a:xfrm>
            <a:custGeom>
              <a:avLst/>
              <a:gdLst/>
              <a:ahLst/>
              <a:cxnLst/>
              <a:rect l="l" t="t" r="r" b="b"/>
              <a:pathLst>
                <a:path w="770517" h="770517">
                  <a:moveTo>
                    <a:pt x="0" y="0"/>
                  </a:moveTo>
                  <a:lnTo>
                    <a:pt x="770517" y="0"/>
                  </a:lnTo>
                  <a:lnTo>
                    <a:pt x="770517" y="770517"/>
                  </a:lnTo>
                  <a:lnTo>
                    <a:pt x="0" y="77051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latin typeface="Arabic DROID KUFI"/>
              </a:endParaRPr>
            </a:p>
          </p:txBody>
        </p:sp>
      </p:grpSp>
      <p:sp>
        <p:nvSpPr>
          <p:cNvPr id="14" name="Freeform 14"/>
          <p:cNvSpPr/>
          <p:nvPr/>
        </p:nvSpPr>
        <p:spPr>
          <a:xfrm>
            <a:off x="16606762" y="1950738"/>
            <a:ext cx="866832" cy="624119"/>
          </a:xfrm>
          <a:custGeom>
            <a:avLst/>
            <a:gdLst/>
            <a:ahLst/>
            <a:cxnLst/>
            <a:rect l="l" t="t" r="r" b="b"/>
            <a:pathLst>
              <a:path w="866832" h="624119">
                <a:moveTo>
                  <a:pt x="0" y="0"/>
                </a:moveTo>
                <a:lnTo>
                  <a:pt x="866832" y="0"/>
                </a:lnTo>
                <a:lnTo>
                  <a:pt x="866832" y="624119"/>
                </a:lnTo>
                <a:lnTo>
                  <a:pt x="0" y="62411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Arabic DROID KUFI"/>
            </a:endParaRPr>
          </a:p>
        </p:txBody>
      </p:sp>
      <p:sp>
        <p:nvSpPr>
          <p:cNvPr id="15" name="Freeform 15"/>
          <p:cNvSpPr/>
          <p:nvPr/>
        </p:nvSpPr>
        <p:spPr>
          <a:xfrm>
            <a:off x="16895706" y="5994712"/>
            <a:ext cx="916259" cy="810889"/>
          </a:xfrm>
          <a:custGeom>
            <a:avLst/>
            <a:gdLst/>
            <a:ahLst/>
            <a:cxnLst/>
            <a:rect l="l" t="t" r="r" b="b"/>
            <a:pathLst>
              <a:path w="916259" h="810889">
                <a:moveTo>
                  <a:pt x="0" y="0"/>
                </a:moveTo>
                <a:lnTo>
                  <a:pt x="916259" y="0"/>
                </a:lnTo>
                <a:lnTo>
                  <a:pt x="916259" y="810889"/>
                </a:lnTo>
                <a:lnTo>
                  <a:pt x="0" y="81088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Arabic DROID KUFI"/>
            </a:endParaRPr>
          </a:p>
        </p:txBody>
      </p:sp>
      <p:sp>
        <p:nvSpPr>
          <p:cNvPr id="16" name="TextBox 16"/>
          <p:cNvSpPr txBox="1"/>
          <p:nvPr/>
        </p:nvSpPr>
        <p:spPr>
          <a:xfrm>
            <a:off x="4756673" y="6178478"/>
            <a:ext cx="12139033" cy="3630930"/>
          </a:xfrm>
          <a:prstGeom prst="rect">
            <a:avLst/>
          </a:prstGeom>
        </p:spPr>
        <p:txBody>
          <a:bodyPr lIns="0" tIns="0" rIns="0" bIns="0" rtlCol="0" anchor="t">
            <a:spAutoFit/>
          </a:bodyPr>
          <a:lstStyle/>
          <a:p>
            <a:pPr marL="0" lvl="0" indent="0" algn="r" rtl="1">
              <a:lnSpc>
                <a:spcPts val="4800"/>
              </a:lnSpc>
            </a:pPr>
            <a:endParaRPr>
              <a:latin typeface="Arabic DROID KUFI"/>
            </a:endParaRPr>
          </a:p>
          <a:p>
            <a:pPr marL="0" lvl="0" indent="0" algn="r" rtl="1">
              <a:lnSpc>
                <a:spcPts val="4800"/>
              </a:lnSpc>
            </a:pPr>
            <a:r>
              <a:rPr lang="ar-EG" sz="3200">
                <a:solidFill>
                  <a:srgbClr val="000000"/>
                </a:solidFill>
                <a:latin typeface="Arabic DROID KUFI"/>
                <a:ea typeface="Droid Arabic Kufi"/>
                <a:cs typeface="Droid Arabic Kufi"/>
                <a:sym typeface="Droid Arabic Kufi"/>
                <a:rtl/>
              </a:rPr>
              <a:t>استخدمي أفعالاً قوية: نظّمت، طوّرت، حسّنت.</a:t>
            </a:r>
          </a:p>
          <a:p>
            <a:pPr marL="0" lvl="0" indent="0" algn="r" rtl="1">
              <a:lnSpc>
                <a:spcPts val="4800"/>
              </a:lnSpc>
            </a:pPr>
            <a:r>
              <a:rPr lang="ar-EG" sz="3200">
                <a:solidFill>
                  <a:srgbClr val="000000"/>
                </a:solidFill>
                <a:latin typeface="Arabic DROID KUFI"/>
                <a:ea typeface="Droid Arabic Kufi"/>
                <a:cs typeface="Droid Arabic Kufi"/>
                <a:sym typeface="Droid Arabic Kufi"/>
                <a:rtl/>
              </a:rPr>
              <a:t>اذكري أرقاماً ونتائج كلما أمكن.</a:t>
            </a:r>
          </a:p>
          <a:p>
            <a:pPr marL="0" lvl="0" indent="0" algn="r" rtl="1">
              <a:lnSpc>
                <a:spcPts val="4800"/>
              </a:lnSpc>
            </a:pPr>
            <a:r>
              <a:rPr lang="ar-EG" sz="3200">
                <a:solidFill>
                  <a:srgbClr val="000000"/>
                </a:solidFill>
                <a:latin typeface="Arabic DROID KUFI"/>
                <a:ea typeface="Droid Arabic Kufi"/>
                <a:cs typeface="Droid Arabic Kufi"/>
                <a:sym typeface="Droid Arabic Kufi"/>
                <a:rtl/>
              </a:rPr>
              <a:t> شاركي جدولك مع صديقة أو زميلة للمراجعة.</a:t>
            </a:r>
          </a:p>
          <a:p>
            <a:pPr marL="0" lvl="0" indent="0" algn="r" rtl="1">
              <a:lnSpc>
                <a:spcPts val="4800"/>
              </a:lnSpc>
            </a:pPr>
            <a:r>
              <a:rPr lang="ar-EG" sz="3200">
                <a:solidFill>
                  <a:srgbClr val="000000"/>
                </a:solidFill>
                <a:latin typeface="Arabic DROID KUFI"/>
                <a:ea typeface="Droid Arabic Kufi"/>
                <a:cs typeface="Droid Arabic Kufi"/>
                <a:sym typeface="Droid Arabic Kufi"/>
                <a:rtl/>
              </a:rPr>
              <a:t>اطلبي ملاحظاتهن حول وضوح العبارات.</a:t>
            </a:r>
          </a:p>
          <a:p>
            <a:pPr marL="0" lvl="0" indent="0" algn="r" rtl="1">
              <a:lnSpc>
                <a:spcPts val="4800"/>
              </a:lnSpc>
            </a:pPr>
            <a:r>
              <a:rPr lang="ar-EG" sz="3200">
                <a:solidFill>
                  <a:srgbClr val="000000"/>
                </a:solidFill>
                <a:latin typeface="Arabic DROID KUFI"/>
                <a:ea typeface="Droid Arabic Kufi"/>
                <a:cs typeface="Droid Arabic Kufi"/>
                <a:sym typeface="Droid Arabic Kufi"/>
                <a:rtl/>
              </a:rPr>
              <a:t> احتفظي بنسخة محدّثة لاستخدامها في سيرتك الذاتية.</a:t>
            </a:r>
          </a:p>
        </p:txBody>
      </p:sp>
      <p:sp>
        <p:nvSpPr>
          <p:cNvPr id="17" name="TextBox 17"/>
          <p:cNvSpPr txBox="1"/>
          <p:nvPr/>
        </p:nvSpPr>
        <p:spPr>
          <a:xfrm>
            <a:off x="3488551" y="727075"/>
            <a:ext cx="11939214" cy="692497"/>
          </a:xfrm>
          <a:prstGeom prst="rect">
            <a:avLst/>
          </a:prstGeom>
        </p:spPr>
        <p:txBody>
          <a:bodyPr lIns="0" tIns="0" rIns="0" bIns="0" rtlCol="0" anchor="t">
            <a:spAutoFit/>
          </a:bodyPr>
          <a:lstStyle/>
          <a:p>
            <a:pPr marL="0" lvl="0" indent="0" algn="ctr" rtl="1">
              <a:lnSpc>
                <a:spcPts val="5150"/>
              </a:lnSpc>
            </a:pPr>
            <a:r>
              <a:rPr lang="ar-EG" sz="5000" b="1">
                <a:solidFill>
                  <a:srgbClr val="3361AE"/>
                </a:solidFill>
                <a:latin typeface="Arabic DROID KUFI"/>
                <a:ea typeface="Droid Arabic Kufi Bold"/>
                <a:cs typeface="Droid Arabic Kufi Bold"/>
                <a:sym typeface="Droid Arabic Kufi Bold"/>
                <a:rtl/>
              </a:rPr>
              <a:t>نشاط تطبيقي: جدول خبراتك الشخصية</a:t>
            </a:r>
          </a:p>
        </p:txBody>
      </p:sp>
      <p:sp>
        <p:nvSpPr>
          <p:cNvPr id="18" name="TextBox 18"/>
          <p:cNvSpPr txBox="1"/>
          <p:nvPr/>
        </p:nvSpPr>
        <p:spPr>
          <a:xfrm>
            <a:off x="6867681" y="1950738"/>
            <a:ext cx="9541718" cy="3779753"/>
          </a:xfrm>
          <a:prstGeom prst="rect">
            <a:avLst/>
          </a:prstGeom>
        </p:spPr>
        <p:txBody>
          <a:bodyPr lIns="0" tIns="0" rIns="0" bIns="0" rtlCol="0" anchor="t">
            <a:spAutoFit/>
          </a:bodyPr>
          <a:lstStyle/>
          <a:p>
            <a:pPr marL="0" lvl="0" indent="0" algn="r" rtl="1">
              <a:lnSpc>
                <a:spcPts val="3872"/>
              </a:lnSpc>
            </a:pPr>
            <a:r>
              <a:rPr lang="ar-EG" sz="3200" b="1">
                <a:solidFill>
                  <a:srgbClr val="000000"/>
                </a:solidFill>
                <a:latin typeface="Arabic DROID KUFI"/>
                <a:ea typeface="Droid Arabic Kufi Bold"/>
                <a:cs typeface="Droid Arabic Kufi Bold"/>
                <a:sym typeface="Droid Arabic Kufi Bold"/>
                <a:rtl/>
              </a:rPr>
              <a:t>خطوات ملء الجدول:</a:t>
            </a:r>
          </a:p>
          <a:p>
            <a:pPr marL="0" lvl="0" indent="0" algn="r" rtl="1">
              <a:lnSpc>
                <a:spcPts val="2321"/>
              </a:lnSpc>
            </a:pPr>
            <a:endParaRPr lang="ar-EG" sz="3200" b="1">
              <a:solidFill>
                <a:srgbClr val="000000"/>
              </a:solidFill>
              <a:latin typeface="Arabic DROID KUFI"/>
              <a:ea typeface="Droid Arabic Kufi Bold"/>
              <a:cs typeface="Droid Arabic Kufi Bold"/>
              <a:sym typeface="Droid Arabic Kufi Bold"/>
              <a:rtl/>
            </a:endParaRPr>
          </a:p>
          <a:p>
            <a:pPr marL="0" lvl="0" indent="0" algn="r" rtl="1">
              <a:lnSpc>
                <a:spcPts val="4745"/>
              </a:lnSpc>
            </a:pPr>
            <a:r>
              <a:rPr lang="ar-EG" sz="3163">
                <a:solidFill>
                  <a:srgbClr val="000000"/>
                </a:solidFill>
                <a:latin typeface="Arabic DROID KUFI"/>
                <a:ea typeface="Droid Arabic Kufi"/>
                <a:cs typeface="Droid Arabic Kufi"/>
                <a:sym typeface="Droid Arabic Kufi"/>
                <a:rtl/>
              </a:rPr>
              <a:t> حددي تجاربك السابقة (وظيفية، تطوعية، أكاديمية).</a:t>
            </a:r>
          </a:p>
          <a:p>
            <a:pPr marL="0" lvl="0" indent="0" algn="r" rtl="1">
              <a:lnSpc>
                <a:spcPts val="4745"/>
              </a:lnSpc>
            </a:pPr>
            <a:r>
              <a:rPr lang="ar-EG" sz="3163">
                <a:solidFill>
                  <a:srgbClr val="000000"/>
                </a:solidFill>
                <a:latin typeface="Arabic DROID KUFI"/>
                <a:ea typeface="Droid Arabic Kufi"/>
                <a:cs typeface="Droid Arabic Kufi"/>
                <a:sym typeface="Droid Arabic Kufi"/>
                <a:rtl/>
              </a:rPr>
              <a:t>صفي ما فعلته في كل تجربة بوضوح.</a:t>
            </a:r>
          </a:p>
          <a:p>
            <a:pPr marL="0" lvl="0" indent="0" algn="r" rtl="1">
              <a:lnSpc>
                <a:spcPts val="4745"/>
              </a:lnSpc>
            </a:pPr>
            <a:r>
              <a:rPr lang="ar-EG" sz="3163">
                <a:solidFill>
                  <a:srgbClr val="000000"/>
                </a:solidFill>
                <a:latin typeface="Arabic DROID KUFI"/>
                <a:ea typeface="Droid Arabic Kufi"/>
                <a:cs typeface="Droid Arabic Kufi"/>
                <a:sym typeface="Droid Arabic Kufi"/>
                <a:rtl/>
              </a:rPr>
              <a:t> اكتبي ما تعلمته والمهارة المكتسبة.</a:t>
            </a:r>
          </a:p>
          <a:p>
            <a:pPr marL="0" lvl="0" indent="0" algn="r" rtl="1">
              <a:lnSpc>
                <a:spcPts val="4745"/>
              </a:lnSpc>
            </a:pPr>
            <a:r>
              <a:rPr lang="ar-EG" sz="3163">
                <a:solidFill>
                  <a:srgbClr val="000000"/>
                </a:solidFill>
                <a:latin typeface="Arabic DROID KUFI"/>
                <a:ea typeface="Droid Arabic Kufi"/>
                <a:cs typeface="Droid Arabic Kufi"/>
                <a:sym typeface="Droid Arabic Kufi"/>
                <a:rtl/>
              </a:rPr>
              <a:t>استخدمي لغة إنجازات وليس مجرد مهام.</a:t>
            </a:r>
          </a:p>
          <a:p>
            <a:pPr marL="0" lvl="0" indent="0" algn="r" rtl="1">
              <a:lnSpc>
                <a:spcPts val="4745"/>
              </a:lnSpc>
            </a:pPr>
            <a:r>
              <a:rPr lang="ar-EG" sz="3163">
                <a:solidFill>
                  <a:srgbClr val="000000"/>
                </a:solidFill>
                <a:latin typeface="Arabic DROID KUFI"/>
                <a:ea typeface="Droid Arabic Kufi"/>
                <a:cs typeface="Droid Arabic Kufi"/>
                <a:sym typeface="Droid Arabic Kufi"/>
                <a:rtl/>
              </a:rPr>
              <a:t>راجعي كل صف وتأكد من دقة المعلومات.</a:t>
            </a:r>
          </a:p>
        </p:txBody>
      </p:sp>
      <p:sp>
        <p:nvSpPr>
          <p:cNvPr id="19" name="TextBox 19"/>
          <p:cNvSpPr txBox="1"/>
          <p:nvPr/>
        </p:nvSpPr>
        <p:spPr>
          <a:xfrm>
            <a:off x="11638540" y="6457307"/>
            <a:ext cx="5043488" cy="440505"/>
          </a:xfrm>
          <a:prstGeom prst="rect">
            <a:avLst/>
          </a:prstGeom>
        </p:spPr>
        <p:txBody>
          <a:bodyPr lIns="0" tIns="0" rIns="0" bIns="0" rtlCol="0" anchor="t">
            <a:spAutoFit/>
          </a:bodyPr>
          <a:lstStyle/>
          <a:p>
            <a:pPr algn="ctr" rtl="1">
              <a:lnSpc>
                <a:spcPts val="3296"/>
              </a:lnSpc>
              <a:spcBef>
                <a:spcPct val="0"/>
              </a:spcBef>
            </a:pPr>
            <a:r>
              <a:rPr lang="ar-EG" sz="3200" b="1">
                <a:solidFill>
                  <a:srgbClr val="000000"/>
                </a:solidFill>
                <a:latin typeface="Arabic DROID KUFI"/>
                <a:ea typeface="Droid Arabic Kufi Bold"/>
                <a:cs typeface="Droid Arabic Kufi Bold"/>
                <a:sym typeface="Droid Arabic Kufi Bold"/>
                <a:rtl/>
              </a:rPr>
              <a:t>نصائح للصياغة والمشاركة:</a:t>
            </a:r>
          </a:p>
        </p:txBody>
      </p:sp>
      <p:sp>
        <p:nvSpPr>
          <p:cNvPr id="21" name="Freeform 2">
            <a:extLst>
              <a:ext uri="{FF2B5EF4-FFF2-40B4-BE49-F238E27FC236}">
                <a16:creationId xmlns:a16="http://schemas.microsoft.com/office/drawing/2014/main" id="{AC2BFC41-220B-8DED-2E82-A2CF61AB9B77}"/>
              </a:ext>
            </a:extLst>
          </p:cNvPr>
          <p:cNvSpPr/>
          <p:nvPr/>
        </p:nvSpPr>
        <p:spPr>
          <a:xfrm>
            <a:off x="0" y="0"/>
            <a:ext cx="2240280" cy="2651760"/>
          </a:xfrm>
          <a:custGeom>
            <a:avLst/>
            <a:gdLst/>
            <a:ahLst/>
            <a:cxnLst/>
            <a:rect l="l" t="t" r="r" b="b"/>
            <a:pathLst>
              <a:path w="2240280" h="2651760">
                <a:moveTo>
                  <a:pt x="0" y="0"/>
                </a:moveTo>
                <a:lnTo>
                  <a:pt x="2240280" y="0"/>
                </a:lnTo>
                <a:lnTo>
                  <a:pt x="2240280" y="2651760"/>
                </a:lnTo>
                <a:lnTo>
                  <a:pt x="0" y="2651760"/>
                </a:lnTo>
                <a:close/>
              </a:path>
            </a:pathLst>
          </a:custGeom>
          <a:blipFill>
            <a:blip r:embed="rId5"/>
            <a:stretch>
              <a:fillRect/>
            </a:stretch>
          </a:blipFill>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2736034" y="1537794"/>
            <a:ext cx="12353482" cy="565240"/>
          </a:xfrm>
          <a:prstGeom prst="rect">
            <a:avLst/>
          </a:prstGeom>
        </p:spPr>
        <p:txBody>
          <a:bodyPr lIns="0" tIns="0" rIns="0" bIns="0" rtlCol="0" anchor="t">
            <a:spAutoFit/>
          </a:bodyPr>
          <a:lstStyle/>
          <a:p>
            <a:pPr marL="0" lvl="0" indent="0" algn="ctr" rtl="1">
              <a:lnSpc>
                <a:spcPts val="4245"/>
              </a:lnSpc>
            </a:pPr>
            <a:r>
              <a:rPr lang="ar-EG" sz="4121" b="1">
                <a:solidFill>
                  <a:srgbClr val="3361AE"/>
                </a:solidFill>
                <a:latin typeface="Arabic DROID KUFI"/>
                <a:ea typeface="Droid Arabic Kufi Bold"/>
                <a:cs typeface="Droid Arabic Kufi Bold"/>
                <a:sym typeface="Droid Arabic Kufi Bold"/>
                <a:rtl/>
              </a:rPr>
              <a:t>أسئلة تحقق مع إرشادات تصحيحية (الجزء الأول)</a:t>
            </a:r>
          </a:p>
        </p:txBody>
      </p:sp>
      <p:sp>
        <p:nvSpPr>
          <p:cNvPr id="4" name="TextBox 4"/>
          <p:cNvSpPr txBox="1"/>
          <p:nvPr/>
        </p:nvSpPr>
        <p:spPr>
          <a:xfrm>
            <a:off x="433261" y="2994987"/>
            <a:ext cx="15939431" cy="3139962"/>
          </a:xfrm>
          <a:prstGeom prst="rect">
            <a:avLst/>
          </a:prstGeom>
        </p:spPr>
        <p:txBody>
          <a:bodyPr lIns="0" tIns="0" rIns="0" bIns="0" rtlCol="0" anchor="t">
            <a:spAutoFit/>
          </a:bodyPr>
          <a:lstStyle/>
          <a:p>
            <a:pPr marL="0" lvl="0" indent="0" algn="just" rtl="1">
              <a:lnSpc>
                <a:spcPts val="3872"/>
              </a:lnSpc>
            </a:pPr>
            <a:r>
              <a:rPr lang="ar-EG" sz="3200" b="1">
                <a:solidFill>
                  <a:srgbClr val="000000"/>
                </a:solidFill>
                <a:latin typeface="Arabic DROID KUFI"/>
                <a:ea typeface="Droid Arabic Kufi Bold"/>
                <a:cs typeface="Droid Arabic Kufi Bold"/>
                <a:sym typeface="Droid Arabic Kufi Bold"/>
                <a:rtl/>
              </a:rPr>
              <a:t>س</a:t>
            </a:r>
            <a:r>
              <a:rPr lang="en-US" sz="3200" b="1">
                <a:solidFill>
                  <a:srgbClr val="000000"/>
                </a:solidFill>
                <a:latin typeface="Arabic DROID KUFI"/>
                <a:ea typeface="Droid Arabic Kufi Bold"/>
                <a:cs typeface="Droid Arabic Kufi Bold"/>
                <a:sym typeface="Droid Arabic Kufi Bold"/>
              </a:rPr>
              <a:t>1</a:t>
            </a:r>
            <a:r>
              <a:rPr lang="ar-EG" sz="3200" b="1">
                <a:solidFill>
                  <a:srgbClr val="000000"/>
                </a:solidFill>
                <a:latin typeface="Arabic DROID KUFI"/>
                <a:ea typeface="Droid Arabic Kufi Bold"/>
                <a:cs typeface="Droid Arabic Kufi Bold"/>
                <a:sym typeface="Droid Arabic Kufi Bold"/>
                <a:rtl/>
              </a:rPr>
              <a:t>: ما الفرق بين المهارة والموهبة؟</a:t>
            </a:r>
          </a:p>
          <a:p>
            <a:pPr marL="0" lvl="0" indent="0" algn="just" rtl="1">
              <a:lnSpc>
                <a:spcPts val="3872"/>
              </a:lnSpc>
            </a:pPr>
            <a:endParaRPr lang="ar-EG" sz="3200" b="1">
              <a:solidFill>
                <a:srgbClr val="000000"/>
              </a:solidFill>
              <a:latin typeface="Arabic DROID KUFI"/>
              <a:ea typeface="Droid Arabic Kufi Bold"/>
              <a:cs typeface="Droid Arabic Kufi Bold"/>
              <a:sym typeface="Droid Arabic Kufi Bold"/>
              <a:rtl/>
            </a:endParaRPr>
          </a:p>
          <a:p>
            <a:pPr marL="0" lvl="0" indent="0" algn="just" rtl="1">
              <a:lnSpc>
                <a:spcPts val="4800"/>
              </a:lnSpc>
            </a:pPr>
            <a:r>
              <a:rPr lang="ar-EG" sz="3200">
                <a:solidFill>
                  <a:srgbClr val="000000"/>
                </a:solidFill>
                <a:latin typeface="Arabic DROID KUFI"/>
                <a:ea typeface="Droid Arabic Kufi"/>
                <a:cs typeface="Droid Arabic Kufi"/>
                <a:sym typeface="Droid Arabic Kufi"/>
                <a:rtl/>
              </a:rPr>
              <a:t>ج</a:t>
            </a:r>
            <a:r>
              <a:rPr lang="en-US" sz="3200">
                <a:solidFill>
                  <a:srgbClr val="000000"/>
                </a:solidFill>
                <a:latin typeface="Arabic DROID KUFI"/>
                <a:ea typeface="Droid Arabic Kufi"/>
                <a:cs typeface="Droid Arabic Kufi"/>
                <a:sym typeface="Droid Arabic Kufi"/>
              </a:rPr>
              <a:t>1</a:t>
            </a:r>
            <a:r>
              <a:rPr lang="ar-EG" sz="3200">
                <a:solidFill>
                  <a:srgbClr val="000000"/>
                </a:solidFill>
                <a:latin typeface="Arabic DROID KUFI"/>
                <a:ea typeface="Droid Arabic Kufi"/>
                <a:cs typeface="Droid Arabic Kufi"/>
                <a:sym typeface="Droid Arabic Kufi"/>
                <a:rtl/>
              </a:rPr>
              <a:t>: قدرة مكتسبة من خلال التعلم والممارسة (مثل: استخدام برامج الحاسوب)،بينما الموهبة هبة طبيعية فطرية لا تحتاج إلى تعلم مسبق (مثل: الرسم أو الخطابة)، وكلاهما يمكن تطويره، لكن الموهبة تبدو تلقائية.</a:t>
            </a:r>
          </a:p>
          <a:p>
            <a:pPr marL="0" lvl="0" indent="0" algn="just" rtl="1">
              <a:lnSpc>
                <a:spcPts val="3480"/>
              </a:lnSpc>
            </a:pPr>
            <a:endParaRPr lang="ar-EG" sz="3200">
              <a:solidFill>
                <a:srgbClr val="000000"/>
              </a:solidFill>
              <a:latin typeface="Arabic DROID KUFI"/>
              <a:ea typeface="Droid Arabic Kufi"/>
              <a:cs typeface="Droid Arabic Kufi"/>
              <a:sym typeface="Droid Arabic Kufi"/>
              <a:rtl/>
            </a:endParaRPr>
          </a:p>
          <a:p>
            <a:pPr marL="0" lvl="0" indent="0" algn="just" rtl="1">
              <a:lnSpc>
                <a:spcPts val="3480"/>
              </a:lnSpc>
            </a:pPr>
            <a:endParaRPr lang="ar-EG" sz="3200">
              <a:solidFill>
                <a:srgbClr val="000000"/>
              </a:solidFill>
              <a:latin typeface="Arabic DROID KUFI"/>
              <a:ea typeface="Droid Arabic Kufi"/>
              <a:cs typeface="Droid Arabic Kufi"/>
              <a:sym typeface="Droid Arabic Kufi"/>
              <a:rtl/>
            </a:endParaRPr>
          </a:p>
        </p:txBody>
      </p:sp>
      <p:sp>
        <p:nvSpPr>
          <p:cNvPr id="5" name="TextBox 5"/>
          <p:cNvSpPr txBox="1"/>
          <p:nvPr/>
        </p:nvSpPr>
        <p:spPr>
          <a:xfrm>
            <a:off x="2736034" y="6043196"/>
            <a:ext cx="14095709" cy="3431709"/>
          </a:xfrm>
          <a:prstGeom prst="rect">
            <a:avLst/>
          </a:prstGeom>
        </p:spPr>
        <p:txBody>
          <a:bodyPr lIns="0" tIns="0" rIns="0" bIns="0" rtlCol="0" anchor="t">
            <a:spAutoFit/>
          </a:bodyPr>
          <a:lstStyle/>
          <a:p>
            <a:pPr marL="0" lvl="0" indent="0" algn="just" rtl="1">
              <a:lnSpc>
                <a:spcPts val="3872"/>
              </a:lnSpc>
            </a:pPr>
            <a:r>
              <a:rPr lang="ar-EG" sz="3200" b="1">
                <a:solidFill>
                  <a:srgbClr val="000000"/>
                </a:solidFill>
                <a:latin typeface="Arabic DROID KUFI"/>
                <a:ea typeface="Droid Arabic Kufi Bold"/>
                <a:cs typeface="Droid Arabic Kufi Bold"/>
                <a:sym typeface="Droid Arabic Kufi Bold"/>
                <a:rtl/>
              </a:rPr>
              <a:t>س</a:t>
            </a:r>
            <a:r>
              <a:rPr lang="en-US" sz="3200" b="1">
                <a:solidFill>
                  <a:srgbClr val="000000"/>
                </a:solidFill>
                <a:latin typeface="Arabic DROID KUFI"/>
                <a:ea typeface="Droid Arabic Kufi Bold"/>
                <a:cs typeface="Droid Arabic Kufi Bold"/>
                <a:sym typeface="Droid Arabic Kufi Bold"/>
              </a:rPr>
              <a:t>2</a:t>
            </a:r>
            <a:r>
              <a:rPr lang="ar-EG" sz="3200">
                <a:solidFill>
                  <a:srgbClr val="000000"/>
                </a:solidFill>
                <a:latin typeface="Arabic DROID KUFI"/>
                <a:ea typeface="Droid Arabic Kufi"/>
                <a:cs typeface="Droid Arabic Kufi"/>
                <a:sym typeface="Droid Arabic Kufi"/>
                <a:rtl/>
              </a:rPr>
              <a:t>: </a:t>
            </a:r>
            <a:r>
              <a:rPr lang="ar-EG" sz="3200" b="1">
                <a:solidFill>
                  <a:srgbClr val="000000"/>
                </a:solidFill>
                <a:latin typeface="Arabic DROID KUFI"/>
                <a:ea typeface="Droid Arabic Kufi Bold"/>
                <a:cs typeface="Droid Arabic Kufi Bold"/>
                <a:sym typeface="Droid Arabic Kufi Bold"/>
                <a:rtl/>
              </a:rPr>
              <a:t>كيف تميزين  بين المسؤولية والخبرة؟</a:t>
            </a:r>
          </a:p>
          <a:p>
            <a:pPr marL="0" lvl="0" indent="0" algn="just" rtl="1">
              <a:lnSpc>
                <a:spcPts val="3872"/>
              </a:lnSpc>
            </a:pPr>
            <a:endParaRPr lang="ar-EG" sz="3200" b="1">
              <a:solidFill>
                <a:srgbClr val="000000"/>
              </a:solidFill>
              <a:latin typeface="Arabic DROID KUFI"/>
              <a:ea typeface="Droid Arabic Kufi Bold"/>
              <a:cs typeface="Droid Arabic Kufi Bold"/>
              <a:sym typeface="Droid Arabic Kufi Bold"/>
              <a:rtl/>
            </a:endParaRPr>
          </a:p>
          <a:p>
            <a:pPr marL="0" lvl="0" indent="0" algn="just" rtl="1">
              <a:lnSpc>
                <a:spcPts val="4800"/>
              </a:lnSpc>
            </a:pPr>
            <a:r>
              <a:rPr lang="ar-EG" sz="3200">
                <a:solidFill>
                  <a:srgbClr val="000000"/>
                </a:solidFill>
                <a:latin typeface="Arabic DROID KUFI"/>
                <a:ea typeface="Droid Arabic Kufi"/>
                <a:cs typeface="Droid Arabic Kufi"/>
                <a:sym typeface="Droid Arabic Kufi"/>
                <a:rtl/>
              </a:rPr>
              <a:t>المسؤولية: وصف للمهام التي قمت بها (مثل: تنظيم الملفات)، بينما الخبرة: ما تعلمته وأنجزته من تلك المهام (مثل: تطوير مهارة التنظيم وتقليص وقت البحث). </a:t>
            </a:r>
          </a:p>
          <a:p>
            <a:pPr marL="0" lvl="0" indent="0" algn="just" rtl="1">
              <a:lnSpc>
                <a:spcPts val="4800"/>
              </a:lnSpc>
            </a:pPr>
            <a:endParaRPr lang="ar-EG" sz="3200">
              <a:solidFill>
                <a:srgbClr val="000000"/>
              </a:solidFill>
              <a:latin typeface="Arabic DROID KUFI"/>
              <a:ea typeface="Droid Arabic Kufi"/>
              <a:cs typeface="Droid Arabic Kufi"/>
              <a:sym typeface="Droid Arabic Kufi"/>
              <a:rtl/>
            </a:endParaRPr>
          </a:p>
          <a:p>
            <a:pPr algn="r" rtl="1">
              <a:lnSpc>
                <a:spcPts val="4800"/>
              </a:lnSpc>
            </a:pPr>
            <a:r>
              <a:rPr lang="ar-EG" sz="3200">
                <a:solidFill>
                  <a:srgbClr val="F11010"/>
                </a:solidFill>
                <a:latin typeface="Arabic DROID KUFI"/>
                <a:ea typeface="Droid Arabic Kufi"/>
                <a:cs typeface="Droid Arabic Kufi"/>
                <a:sym typeface="Droid Arabic Kufi"/>
                <a:rtl/>
              </a:rPr>
              <a:t>*</a:t>
            </a:r>
            <a:r>
              <a:rPr lang="ar-EG" sz="3200" b="1">
                <a:solidFill>
                  <a:srgbClr val="000000"/>
                </a:solidFill>
                <a:latin typeface="Arabic DROID KUFI"/>
                <a:ea typeface="Droid Arabic Kufi Bold"/>
                <a:cs typeface="Droid Arabic Kufi Bold"/>
                <a:sym typeface="Droid Arabic Kufi Bold"/>
                <a:rtl/>
              </a:rPr>
              <a:t> </a:t>
            </a:r>
            <a:r>
              <a:rPr lang="ar-EG" sz="3200" b="1">
                <a:solidFill>
                  <a:srgbClr val="F11010"/>
                </a:solidFill>
                <a:latin typeface="Arabic DROID KUFI"/>
                <a:ea typeface="Droid Arabic Kufi Bold"/>
                <a:cs typeface="Droid Arabic Kufi Bold"/>
                <a:sym typeface="Droid Arabic Kufi Bold"/>
                <a:rtl/>
              </a:rPr>
              <a:t>إرشاد:</a:t>
            </a:r>
            <a:r>
              <a:rPr lang="ar-EG" sz="3200" b="1">
                <a:solidFill>
                  <a:srgbClr val="000000"/>
                </a:solidFill>
                <a:latin typeface="Arabic DROID KUFI"/>
                <a:ea typeface="Droid Arabic Kufi Bold"/>
                <a:cs typeface="Droid Arabic Kufi Bold"/>
                <a:sym typeface="Droid Arabic Kufi Bold"/>
                <a:rtl/>
              </a:rPr>
              <a:t> ركزي دائماً على ما تعلمتهِ وليس فقط ما فعلتهِ</a:t>
            </a:r>
            <a:r>
              <a:rPr lang="ar-EG" sz="3200">
                <a:solidFill>
                  <a:srgbClr val="000000"/>
                </a:solidFill>
                <a:latin typeface="Arabic DROID KUFI"/>
                <a:ea typeface="Droid Arabic Kufi"/>
                <a:cs typeface="Droid Arabic Kufi"/>
                <a:sym typeface="Droid Arabic Kufi"/>
                <a:rtl/>
              </a:rPr>
              <a:t>.</a:t>
            </a:r>
          </a:p>
        </p:txBody>
      </p:sp>
      <p:sp>
        <p:nvSpPr>
          <p:cNvPr id="7" name="Freeform 8">
            <a:extLst>
              <a:ext uri="{FF2B5EF4-FFF2-40B4-BE49-F238E27FC236}">
                <a16:creationId xmlns:a16="http://schemas.microsoft.com/office/drawing/2014/main" id="{7CEFCD00-16BC-48C1-AF9E-B670A8AAC5E7}"/>
              </a:ext>
            </a:extLst>
          </p:cNvPr>
          <p:cNvSpPr/>
          <p:nvPr/>
        </p:nvSpPr>
        <p:spPr>
          <a:xfrm>
            <a:off x="13754100" y="0"/>
            <a:ext cx="4533900" cy="5928360"/>
          </a:xfrm>
          <a:custGeom>
            <a:avLst/>
            <a:gdLst/>
            <a:ahLst/>
            <a:cxnLst/>
            <a:rect l="l" t="t" r="r" b="b"/>
            <a:pathLst>
              <a:path w="4533900" h="5928360">
                <a:moveTo>
                  <a:pt x="0" y="0"/>
                </a:moveTo>
                <a:lnTo>
                  <a:pt x="4533900" y="0"/>
                </a:lnTo>
                <a:lnTo>
                  <a:pt x="4533900" y="5928360"/>
                </a:lnTo>
                <a:lnTo>
                  <a:pt x="0" y="5928360"/>
                </a:lnTo>
                <a:close/>
              </a:path>
            </a:pathLst>
          </a:custGeom>
          <a:blipFill>
            <a:blip r:embed="rId2"/>
            <a:stretch>
              <a:fillRect/>
            </a:stretch>
          </a:blipFill>
        </p:spPr>
        <p:txBody>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rot="1933108">
            <a:off x="471212" y="7465279"/>
            <a:ext cx="2182046" cy="2397853"/>
          </a:xfrm>
          <a:custGeom>
            <a:avLst/>
            <a:gdLst/>
            <a:ahLst/>
            <a:cxnLst/>
            <a:rect l="l" t="t" r="r" b="b"/>
            <a:pathLst>
              <a:path w="2182046" h="2397853">
                <a:moveTo>
                  <a:pt x="0" y="0"/>
                </a:moveTo>
                <a:lnTo>
                  <a:pt x="2182046" y="0"/>
                </a:lnTo>
                <a:lnTo>
                  <a:pt x="2182046" y="2397853"/>
                </a:lnTo>
                <a:lnTo>
                  <a:pt x="0" y="23978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TextBox 4"/>
          <p:cNvSpPr txBox="1"/>
          <p:nvPr/>
        </p:nvSpPr>
        <p:spPr>
          <a:xfrm>
            <a:off x="2237863" y="3508102"/>
            <a:ext cx="14134830" cy="3199763"/>
          </a:xfrm>
          <a:prstGeom prst="rect">
            <a:avLst/>
          </a:prstGeom>
        </p:spPr>
        <p:txBody>
          <a:bodyPr lIns="0" tIns="0" rIns="0" bIns="0" rtlCol="0" anchor="t">
            <a:spAutoFit/>
          </a:bodyPr>
          <a:lstStyle/>
          <a:p>
            <a:pPr algn="r" rtl="1">
              <a:lnSpc>
                <a:spcPts val="5120"/>
              </a:lnSpc>
              <a:spcBef>
                <a:spcPct val="0"/>
              </a:spcBef>
            </a:pPr>
            <a:r>
              <a:rPr lang="ar-EG" sz="3200" b="1">
                <a:solidFill>
                  <a:srgbClr val="000000"/>
                </a:solidFill>
                <a:latin typeface="Arabic DROID KUFI"/>
                <a:ea typeface="Droid Arabic Kufi Bold"/>
                <a:cs typeface="Droid Arabic Kufi Bold"/>
                <a:sym typeface="Droid Arabic Kufi Bold"/>
                <a:rtl/>
              </a:rPr>
              <a:t>س</a:t>
            </a:r>
            <a:r>
              <a:rPr lang="en-US" sz="3200" b="1">
                <a:solidFill>
                  <a:srgbClr val="000000"/>
                </a:solidFill>
                <a:latin typeface="Arabic DROID KUFI"/>
                <a:ea typeface="Droid Arabic Kufi Bold"/>
                <a:cs typeface="Droid Arabic Kufi Bold"/>
                <a:sym typeface="Droid Arabic Kufi Bold"/>
              </a:rPr>
              <a:t>3</a:t>
            </a:r>
            <a:r>
              <a:rPr lang="ar-EG" sz="3200" b="1">
                <a:solidFill>
                  <a:srgbClr val="000000"/>
                </a:solidFill>
                <a:latin typeface="Arabic DROID KUFI"/>
                <a:ea typeface="Droid Arabic Kufi Bold"/>
                <a:cs typeface="Droid Arabic Kufi Bold"/>
                <a:sym typeface="Droid Arabic Kufi Bold"/>
                <a:rtl/>
              </a:rPr>
              <a:t>: التركيز على الإنجازات مهم؟</a:t>
            </a:r>
          </a:p>
          <a:p>
            <a:pPr algn="r" rtl="1">
              <a:lnSpc>
                <a:spcPts val="5120"/>
              </a:lnSpc>
              <a:spcBef>
                <a:spcPct val="0"/>
              </a:spcBef>
            </a:pPr>
            <a:endParaRPr lang="ar-EG" sz="3200" b="1">
              <a:solidFill>
                <a:srgbClr val="000000"/>
              </a:solidFill>
              <a:latin typeface="Arabic DROID KUFI"/>
              <a:ea typeface="Droid Arabic Kufi Bold"/>
              <a:cs typeface="Droid Arabic Kufi Bold"/>
              <a:sym typeface="Droid Arabic Kufi Bold"/>
              <a:rtl/>
            </a:endParaRPr>
          </a:p>
          <a:p>
            <a:pPr algn="r" rtl="1">
              <a:lnSpc>
                <a:spcPts val="5120"/>
              </a:lnSpc>
              <a:spcBef>
                <a:spcPct val="0"/>
              </a:spcBef>
            </a:pPr>
            <a:r>
              <a:rPr lang="ar-EG" sz="3200">
                <a:solidFill>
                  <a:srgbClr val="000000"/>
                </a:solidFill>
                <a:latin typeface="Arabic DROID KUFI"/>
                <a:ea typeface="Droid Arabic Kufi"/>
                <a:cs typeface="Droid Arabic Kufi"/>
                <a:sym typeface="Droid Arabic Kufi"/>
                <a:rtl/>
              </a:rPr>
              <a:t>ج</a:t>
            </a:r>
            <a:r>
              <a:rPr lang="en-US" sz="3200">
                <a:solidFill>
                  <a:srgbClr val="000000"/>
                </a:solidFill>
                <a:latin typeface="Arabic DROID KUFI"/>
                <a:ea typeface="Droid Arabic Kufi"/>
                <a:cs typeface="Droid Arabic Kufi"/>
                <a:sym typeface="Droid Arabic Kufi"/>
              </a:rPr>
              <a:t>3</a:t>
            </a:r>
            <a:r>
              <a:rPr lang="ar-EG" sz="3200">
                <a:solidFill>
                  <a:srgbClr val="000000"/>
                </a:solidFill>
                <a:latin typeface="Arabic DROID KUFI"/>
                <a:ea typeface="Droid Arabic Kufi"/>
                <a:cs typeface="Droid Arabic Kufi"/>
                <a:sym typeface="Droid Arabic Kufi"/>
                <a:rtl/>
              </a:rPr>
              <a:t>: لأن أصحاب العمل يريدون رؤية قيمتك الفعلية، لا مجرد قائمة مهام. صياغة الإنجازات بوضوح (ماذا فعلت؟ ما النتائج؟) تُبرز تأثيرك وتميّزك عن غيرك. مثال: «نظّمت </a:t>
            </a:r>
            <a:r>
              <a:rPr lang="en-US" sz="3200">
                <a:solidFill>
                  <a:srgbClr val="000000"/>
                </a:solidFill>
                <a:latin typeface="Arabic DROID KUFI"/>
                <a:ea typeface="Droid Arabic Kufi"/>
                <a:cs typeface="Droid Arabic Kufi"/>
                <a:sym typeface="Droid Arabic Kufi"/>
              </a:rPr>
              <a:t>50</a:t>
            </a:r>
            <a:r>
              <a:rPr lang="ar-EG" sz="3200">
                <a:solidFill>
                  <a:srgbClr val="000000"/>
                </a:solidFill>
                <a:latin typeface="Arabic DROID KUFI"/>
                <a:ea typeface="Droid Arabic Kufi"/>
                <a:cs typeface="Droid Arabic Kufi"/>
                <a:sym typeface="Droid Arabic Kufi"/>
                <a:rtl/>
              </a:rPr>
              <a:t> مقابلة وقلّصت وقت التوظيف بنسبة </a:t>
            </a:r>
            <a:r>
              <a:rPr lang="en-US" sz="3200">
                <a:solidFill>
                  <a:srgbClr val="000000"/>
                </a:solidFill>
                <a:latin typeface="Arabic DROID KUFI"/>
                <a:ea typeface="Droid Arabic Kufi"/>
                <a:cs typeface="Droid Arabic Kufi"/>
                <a:sym typeface="Droid Arabic Kufi"/>
              </a:rPr>
              <a:t>20</a:t>
            </a:r>
            <a:r>
              <a:rPr lang="ar-EG" sz="3200">
                <a:solidFill>
                  <a:srgbClr val="000000"/>
                </a:solidFill>
                <a:latin typeface="Arabic DROID KUFI"/>
                <a:ea typeface="Droid Arabic Kufi"/>
                <a:cs typeface="Droid Arabic Kufi"/>
                <a:sym typeface="Droid Arabic Kufi"/>
                <a:rtl/>
              </a:rPr>
              <a:t>%».</a:t>
            </a:r>
          </a:p>
        </p:txBody>
      </p:sp>
      <p:sp>
        <p:nvSpPr>
          <p:cNvPr id="5" name="TextBox 5"/>
          <p:cNvSpPr txBox="1"/>
          <p:nvPr/>
        </p:nvSpPr>
        <p:spPr>
          <a:xfrm>
            <a:off x="7670747" y="2578109"/>
            <a:ext cx="9726117" cy="692497"/>
          </a:xfrm>
          <a:prstGeom prst="rect">
            <a:avLst/>
          </a:prstGeom>
        </p:spPr>
        <p:txBody>
          <a:bodyPr lIns="0" tIns="0" rIns="0" bIns="0" rtlCol="0" anchor="t">
            <a:spAutoFit/>
          </a:bodyPr>
          <a:lstStyle/>
          <a:p>
            <a:pPr algn="ctr" rtl="1">
              <a:lnSpc>
                <a:spcPts val="5150"/>
              </a:lnSpc>
              <a:spcBef>
                <a:spcPct val="0"/>
              </a:spcBef>
            </a:pPr>
            <a:r>
              <a:rPr lang="ar-EG" sz="5000" b="1">
                <a:solidFill>
                  <a:srgbClr val="3361AE"/>
                </a:solidFill>
                <a:latin typeface="Arabic DROID KUFI"/>
                <a:ea typeface="Droid Arabic Kufi Bold"/>
                <a:cs typeface="Droid Arabic Kufi Bold"/>
                <a:sym typeface="Droid Arabic Kufi Bold"/>
                <a:rtl/>
              </a:rPr>
              <a:t>يتبع لأسئلة التحقق (الجزء الأول)</a:t>
            </a:r>
          </a:p>
        </p:txBody>
      </p:sp>
      <p:sp>
        <p:nvSpPr>
          <p:cNvPr id="7" name="Freeform 8">
            <a:extLst>
              <a:ext uri="{FF2B5EF4-FFF2-40B4-BE49-F238E27FC236}">
                <a16:creationId xmlns:a16="http://schemas.microsoft.com/office/drawing/2014/main" id="{1447D9E5-5139-1D53-C263-517FB0ACA748}"/>
              </a:ext>
            </a:extLst>
          </p:cNvPr>
          <p:cNvSpPr/>
          <p:nvPr/>
        </p:nvSpPr>
        <p:spPr>
          <a:xfrm>
            <a:off x="15468599" y="-35719"/>
            <a:ext cx="2819402" cy="5928360"/>
          </a:xfrm>
          <a:custGeom>
            <a:avLst/>
            <a:gdLst/>
            <a:ahLst/>
            <a:cxnLst/>
            <a:rect l="l" t="t" r="r" b="b"/>
            <a:pathLst>
              <a:path w="4533900" h="5928360">
                <a:moveTo>
                  <a:pt x="0" y="0"/>
                </a:moveTo>
                <a:lnTo>
                  <a:pt x="4533900" y="0"/>
                </a:lnTo>
                <a:lnTo>
                  <a:pt x="4533900" y="5928360"/>
                </a:lnTo>
                <a:lnTo>
                  <a:pt x="0" y="5928360"/>
                </a:lnTo>
                <a:close/>
              </a:path>
            </a:pathLst>
          </a:custGeom>
          <a:blipFill>
            <a:blip r:embed="rId3"/>
            <a:stretch>
              <a:fillRect/>
            </a:stretch>
          </a:blipFill>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292305" y="1306901"/>
            <a:ext cx="13261997" cy="696024"/>
          </a:xfrm>
          <a:prstGeom prst="rect">
            <a:avLst/>
          </a:prstGeom>
        </p:spPr>
        <p:txBody>
          <a:bodyPr lIns="0" tIns="0" rIns="0" bIns="0" rtlCol="0" anchor="t">
            <a:spAutoFit/>
          </a:bodyPr>
          <a:lstStyle/>
          <a:p>
            <a:pPr marL="0" lvl="0" indent="0" algn="ctr" rtl="1">
              <a:lnSpc>
                <a:spcPts val="5246"/>
              </a:lnSpc>
            </a:pPr>
            <a:r>
              <a:rPr lang="ar-EG" sz="5093" b="1">
                <a:solidFill>
                  <a:srgbClr val="3361AE"/>
                </a:solidFill>
                <a:latin typeface="Arabic DROID KUFI"/>
                <a:ea typeface="Droid Arabic Kufi Bold"/>
                <a:cs typeface="Droid Arabic Kufi Bold"/>
                <a:sym typeface="Droid Arabic Kufi Bold"/>
                <a:rtl/>
              </a:rPr>
              <a:t>أسئلة تحقق (الجزء الثاني)</a:t>
            </a:r>
          </a:p>
        </p:txBody>
      </p:sp>
      <p:sp>
        <p:nvSpPr>
          <p:cNvPr id="4" name="TextBox 4"/>
          <p:cNvSpPr txBox="1"/>
          <p:nvPr/>
        </p:nvSpPr>
        <p:spPr>
          <a:xfrm>
            <a:off x="1933062" y="6780517"/>
            <a:ext cx="13374605" cy="2713563"/>
          </a:xfrm>
          <a:prstGeom prst="rect">
            <a:avLst/>
          </a:prstGeom>
        </p:spPr>
        <p:txBody>
          <a:bodyPr lIns="0" tIns="0" rIns="0" bIns="0" rtlCol="0" anchor="t">
            <a:spAutoFit/>
          </a:bodyPr>
          <a:lstStyle/>
          <a:p>
            <a:pPr marL="0" lvl="0" indent="0" algn="r" rtl="1">
              <a:lnSpc>
                <a:spcPts val="3871"/>
              </a:lnSpc>
            </a:pPr>
            <a:r>
              <a:rPr lang="ar-EG" sz="3199" b="1">
                <a:solidFill>
                  <a:srgbClr val="000000"/>
                </a:solidFill>
                <a:latin typeface="Arabic DROID KUFI"/>
                <a:ea typeface="Droid Arabic Kufi Bold"/>
                <a:cs typeface="Droid Arabic Kufi Bold"/>
                <a:sym typeface="Droid Arabic Kufi Bold"/>
                <a:rtl/>
              </a:rPr>
              <a:t>س</a:t>
            </a:r>
            <a:r>
              <a:rPr lang="en-US" sz="3199" b="1">
                <a:solidFill>
                  <a:srgbClr val="000000"/>
                </a:solidFill>
                <a:latin typeface="Arabic DROID KUFI"/>
                <a:ea typeface="Droid Arabic Kufi Bold"/>
                <a:cs typeface="Droid Arabic Kufi Bold"/>
                <a:sym typeface="Droid Arabic Kufi Bold"/>
              </a:rPr>
              <a:t>2</a:t>
            </a:r>
            <a:r>
              <a:rPr lang="ar-EG" sz="3199" b="1">
                <a:solidFill>
                  <a:srgbClr val="000000"/>
                </a:solidFill>
                <a:latin typeface="Arabic DROID KUFI"/>
                <a:ea typeface="Droid Arabic Kufi Bold"/>
                <a:cs typeface="Droid Arabic Kufi Bold"/>
                <a:sym typeface="Droid Arabic Kufi Bold"/>
                <a:rtl/>
              </a:rPr>
              <a:t>: أذكري مثالاً لاستخراج خبرة من تجربة تطوعية</a:t>
            </a:r>
          </a:p>
          <a:p>
            <a:pPr marL="0" lvl="0" indent="0" algn="r" rtl="1">
              <a:lnSpc>
                <a:spcPts val="3146"/>
              </a:lnSpc>
            </a:pPr>
            <a:endParaRPr lang="ar-EG" sz="3199" b="1">
              <a:solidFill>
                <a:srgbClr val="000000"/>
              </a:solidFill>
              <a:latin typeface="Arabic DROID KUFI"/>
              <a:ea typeface="Droid Arabic Kufi Bold"/>
              <a:cs typeface="Droid Arabic Kufi Bold"/>
              <a:sym typeface="Droid Arabic Kufi Bold"/>
              <a:rtl/>
            </a:endParaRPr>
          </a:p>
          <a:p>
            <a:pPr marL="0" lvl="0" indent="0" algn="r" rtl="1">
              <a:lnSpc>
                <a:spcPts val="4799"/>
              </a:lnSpc>
            </a:pPr>
            <a:r>
              <a:rPr lang="ar-EG" sz="3199">
                <a:solidFill>
                  <a:srgbClr val="000000"/>
                </a:solidFill>
                <a:latin typeface="Arabic DROID KUFI"/>
                <a:ea typeface="Droid Arabic Kufi"/>
                <a:cs typeface="Droid Arabic Kufi"/>
                <a:sym typeface="Droid Arabic Kufi"/>
                <a:rtl/>
              </a:rPr>
              <a:t>صِفي ما قمتِ به في العمل التطوعي، وما المهارات التي اكتسبتها، وما النتائج التي حققتها. مثال: </a:t>
            </a:r>
            <a:r>
              <a:rPr lang="ar-EG" sz="3199">
                <a:solidFill>
                  <a:srgbClr val="3361AE"/>
                </a:solidFill>
                <a:latin typeface="Arabic DROID KUFI"/>
                <a:ea typeface="Droid Arabic Kufi"/>
                <a:cs typeface="Droid Arabic Kufi"/>
                <a:sym typeface="Droid Arabic Kufi"/>
                <a:rtl/>
              </a:rPr>
              <a:t>«ت</a:t>
            </a:r>
            <a:r>
              <a:rPr lang="ar-EG" sz="3199" b="1">
                <a:solidFill>
                  <a:srgbClr val="3361AE"/>
                </a:solidFill>
                <a:latin typeface="Arabic DROID KUFI"/>
                <a:ea typeface="Droid Arabic Kufi Bold"/>
                <a:cs typeface="Droid Arabic Kufi Bold"/>
                <a:sym typeface="Droid Arabic Kufi Bold"/>
                <a:rtl/>
              </a:rPr>
              <a:t>طوعت في تنظيم فعالية مجتمعية، وتعلمت مهارة التنسيق وإدارة الوقت، وأسهمت في حضور أكثر من </a:t>
            </a:r>
            <a:r>
              <a:rPr lang="en-US" sz="3199" b="1">
                <a:solidFill>
                  <a:srgbClr val="3361AE"/>
                </a:solidFill>
                <a:latin typeface="Arabic DROID KUFI"/>
                <a:ea typeface="Droid Arabic Kufi Bold"/>
                <a:cs typeface="Droid Arabic Kufi Bold"/>
                <a:sym typeface="Droid Arabic Kufi Bold"/>
              </a:rPr>
              <a:t>200</a:t>
            </a:r>
            <a:r>
              <a:rPr lang="ar-EG" sz="3199" b="1">
                <a:solidFill>
                  <a:srgbClr val="3361AE"/>
                </a:solidFill>
                <a:latin typeface="Arabic DROID KUFI"/>
                <a:ea typeface="Droid Arabic Kufi Bold"/>
                <a:cs typeface="Droid Arabic Kufi Bold"/>
                <a:sym typeface="Droid Arabic Kufi Bold"/>
                <a:rtl/>
              </a:rPr>
              <a:t> شخص</a:t>
            </a:r>
            <a:r>
              <a:rPr lang="ar-EG" sz="3199">
                <a:solidFill>
                  <a:srgbClr val="000000"/>
                </a:solidFill>
                <a:latin typeface="Arabic DROID KUFI"/>
                <a:ea typeface="Droid Arabic Kufi"/>
                <a:cs typeface="Droid Arabic Kufi"/>
                <a:sym typeface="Droid Arabic Kufi"/>
                <a:rtl/>
              </a:rPr>
              <a:t>».</a:t>
            </a:r>
          </a:p>
        </p:txBody>
      </p:sp>
      <p:sp>
        <p:nvSpPr>
          <p:cNvPr id="5" name="TextBox 5"/>
          <p:cNvSpPr txBox="1"/>
          <p:nvPr/>
        </p:nvSpPr>
        <p:spPr>
          <a:xfrm>
            <a:off x="1852986" y="3042298"/>
            <a:ext cx="13454681" cy="2895023"/>
          </a:xfrm>
          <a:prstGeom prst="rect">
            <a:avLst/>
          </a:prstGeom>
        </p:spPr>
        <p:txBody>
          <a:bodyPr lIns="0" tIns="0" rIns="0" bIns="0" rtlCol="0" anchor="t">
            <a:spAutoFit/>
          </a:bodyPr>
          <a:lstStyle/>
          <a:p>
            <a:pPr marL="0" lvl="0" indent="0" algn="r" rtl="1">
              <a:lnSpc>
                <a:spcPts val="4799"/>
              </a:lnSpc>
            </a:pPr>
            <a:r>
              <a:rPr lang="ar-EG" sz="3199" b="1" dirty="0">
                <a:solidFill>
                  <a:srgbClr val="000000"/>
                </a:solidFill>
                <a:latin typeface="Arabic DROID KUFI"/>
                <a:ea typeface="Droid Arabic Kufi Bold"/>
                <a:cs typeface="Droid Arabic Kufi Bold"/>
                <a:sym typeface="Droid Arabic Kufi Bold"/>
                <a:rtl/>
              </a:rPr>
              <a:t>س</a:t>
            </a:r>
            <a:r>
              <a:rPr lang="en-US" sz="3199" b="1" dirty="0">
                <a:solidFill>
                  <a:srgbClr val="000000"/>
                </a:solidFill>
                <a:latin typeface="Arabic DROID KUFI"/>
                <a:ea typeface="Droid Arabic Kufi Bold"/>
                <a:cs typeface="Droid Arabic Kufi Bold"/>
                <a:sym typeface="Droid Arabic Kufi Bold"/>
              </a:rPr>
              <a:t>1</a:t>
            </a:r>
            <a:r>
              <a:rPr lang="ar-EG" sz="3199" b="1" dirty="0">
                <a:solidFill>
                  <a:srgbClr val="000000"/>
                </a:solidFill>
                <a:latin typeface="Arabic DROID KUFI"/>
                <a:ea typeface="Droid Arabic Kufi Bold"/>
                <a:cs typeface="Droid Arabic Kufi Bold"/>
                <a:sym typeface="Droid Arabic Kufi Bold"/>
                <a:rtl/>
              </a:rPr>
              <a:t>: كيف تحول مسؤولية بسيطة إلى دليل عملي؟</a:t>
            </a:r>
          </a:p>
          <a:p>
            <a:pPr marL="0" lvl="0" indent="0" algn="r" rtl="1">
              <a:lnSpc>
                <a:spcPts val="4499"/>
              </a:lnSpc>
            </a:pPr>
            <a:endParaRPr lang="ar-EG" sz="3199" b="1" dirty="0">
              <a:solidFill>
                <a:srgbClr val="000000"/>
              </a:solidFill>
              <a:latin typeface="Arabic DROID KUFI"/>
              <a:ea typeface="Droid Arabic Kufi Bold"/>
              <a:cs typeface="Droid Arabic Kufi Bold"/>
              <a:sym typeface="Droid Arabic Kufi Bold"/>
              <a:rtl/>
            </a:endParaRPr>
          </a:p>
          <a:p>
            <a:pPr marL="0" lvl="0" indent="0" algn="r" rtl="1">
              <a:lnSpc>
                <a:spcPts val="4499"/>
              </a:lnSpc>
            </a:pPr>
            <a:r>
              <a:rPr lang="ar-EG" sz="2999" dirty="0">
                <a:solidFill>
                  <a:srgbClr val="000000"/>
                </a:solidFill>
                <a:latin typeface="Arabic DROID KUFI"/>
                <a:ea typeface="Droid Arabic Kufi"/>
                <a:cs typeface="Droid Arabic Kufi"/>
                <a:sym typeface="Droid Arabic Kufi"/>
                <a:rtl/>
              </a:rPr>
              <a:t>ركّز على الإنجاز وليس المهمة فقط. مثال: </a:t>
            </a:r>
          </a:p>
          <a:p>
            <a:pPr marL="0" lvl="0" indent="0" algn="r" rtl="1">
              <a:lnSpc>
                <a:spcPts val="4499"/>
              </a:lnSpc>
            </a:pPr>
            <a:r>
              <a:rPr lang="ar-EG" sz="2999" dirty="0">
                <a:solidFill>
                  <a:srgbClr val="000000"/>
                </a:solidFill>
                <a:latin typeface="Arabic DROID KUFI"/>
                <a:ea typeface="Droid Arabic Kufi"/>
                <a:cs typeface="Droid Arabic Kufi"/>
                <a:sym typeface="Droid Arabic Kufi"/>
                <a:rtl/>
              </a:rPr>
              <a:t>بدلاً من «</a:t>
            </a:r>
            <a:r>
              <a:rPr lang="ar-EG" sz="2999" b="1" dirty="0">
                <a:solidFill>
                  <a:srgbClr val="3361AE"/>
                </a:solidFill>
                <a:latin typeface="Arabic DROID KUFI"/>
                <a:ea typeface="Droid Arabic Kufi Bold"/>
                <a:cs typeface="Droid Arabic Kufi Bold"/>
                <a:sym typeface="Droid Arabic Kufi Bold"/>
                <a:rtl/>
              </a:rPr>
              <a:t>كنت مسؤولاً عن الردّ على البريد الإلكتروني»، اكتب: «أدرت التواصل مع العملاء عبر البريد الإلكتروني وحسّنت وقت الاستجابة بنسبة </a:t>
            </a:r>
            <a:r>
              <a:rPr lang="en-US" sz="2999" b="1" dirty="0">
                <a:solidFill>
                  <a:srgbClr val="3361AE"/>
                </a:solidFill>
                <a:latin typeface="Arabic DROID KUFI"/>
                <a:ea typeface="Droid Arabic Kufi Bold"/>
                <a:cs typeface="Droid Arabic Kufi Bold"/>
                <a:sym typeface="Droid Arabic Kufi Bold"/>
                <a:rtl/>
              </a:rPr>
              <a:t> </a:t>
            </a:r>
            <a:r>
              <a:rPr lang="en-US" sz="2999" b="1" dirty="0">
                <a:solidFill>
                  <a:srgbClr val="3361AE"/>
                </a:solidFill>
                <a:latin typeface="Arabic DROID KUFI"/>
                <a:ea typeface="Droid Arabic Kufi Bold"/>
                <a:cs typeface="Droid Arabic Kufi Bold"/>
                <a:sym typeface="Droid Arabic Kufi Bold"/>
              </a:rPr>
              <a:t>30</a:t>
            </a:r>
            <a:r>
              <a:rPr lang="ar-EG" sz="2999" b="1" dirty="0">
                <a:solidFill>
                  <a:srgbClr val="3361AE"/>
                </a:solidFill>
                <a:latin typeface="Arabic DROID KUFI"/>
                <a:ea typeface="Droid Arabic Kufi Bold"/>
                <a:cs typeface="Droid Arabic Kufi Bold"/>
                <a:sym typeface="Droid Arabic Kufi Bold"/>
                <a:rtl/>
              </a:rPr>
              <a:t>%</a:t>
            </a:r>
            <a:r>
              <a:rPr lang="ar-EG" sz="2999" dirty="0">
                <a:solidFill>
                  <a:srgbClr val="000000"/>
                </a:solidFill>
                <a:latin typeface="Arabic DROID KUFI"/>
                <a:ea typeface="Droid Arabic Kufi"/>
                <a:cs typeface="Droid Arabic Kufi"/>
                <a:sym typeface="Droid Arabic Kufi"/>
                <a:rtl/>
              </a:rPr>
              <a:t>»، مما يُظهر مهارة التواصل وحلّ المشكلات</a:t>
            </a:r>
            <a:r>
              <a:rPr lang="en-US" sz="2999" dirty="0">
                <a:solidFill>
                  <a:srgbClr val="000000"/>
                </a:solidFill>
                <a:latin typeface="Arabic DROID KUFI"/>
                <a:ea typeface="Droid Arabic Kufi"/>
                <a:cs typeface="Droid Arabic Kufi"/>
                <a:sym typeface="Droid Arabic Kufi"/>
              </a:rPr>
              <a:t>.</a:t>
            </a:r>
          </a:p>
        </p:txBody>
      </p:sp>
      <p:sp>
        <p:nvSpPr>
          <p:cNvPr id="7" name="Freeform 6">
            <a:extLst>
              <a:ext uri="{FF2B5EF4-FFF2-40B4-BE49-F238E27FC236}">
                <a16:creationId xmlns:a16="http://schemas.microsoft.com/office/drawing/2014/main" id="{94170BB7-7E12-31F0-3C80-929DBF2FF143}"/>
              </a:ext>
            </a:extLst>
          </p:cNvPr>
          <p:cNvSpPr/>
          <p:nvPr/>
        </p:nvSpPr>
        <p:spPr>
          <a:xfrm>
            <a:off x="16268700" y="0"/>
            <a:ext cx="2019300" cy="10287000"/>
          </a:xfrm>
          <a:custGeom>
            <a:avLst/>
            <a:gdLst/>
            <a:ahLst/>
            <a:cxnLst/>
            <a:rect l="l" t="t" r="r" b="b"/>
            <a:pathLst>
              <a:path w="2019300" h="10287000">
                <a:moveTo>
                  <a:pt x="0" y="0"/>
                </a:moveTo>
                <a:lnTo>
                  <a:pt x="2019300" y="0"/>
                </a:lnTo>
                <a:lnTo>
                  <a:pt x="2019300" y="10287000"/>
                </a:lnTo>
                <a:lnTo>
                  <a:pt x="0" y="10287000"/>
                </a:lnTo>
                <a:close/>
              </a:path>
            </a:pathLst>
          </a:custGeom>
          <a:blipFill>
            <a:blip r:embed="rId2"/>
            <a:stretch>
              <a:fillRect/>
            </a:stretch>
          </a:blipFill>
        </p:spPr>
        <p:txBody>
          <a:bodyPr/>
          <a:lstStyle/>
          <a:p>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3063240" cy="7246620"/>
          </a:xfrm>
          <a:custGeom>
            <a:avLst/>
            <a:gdLst/>
            <a:ahLst/>
            <a:cxnLst/>
            <a:rect l="l" t="t" r="r" b="b"/>
            <a:pathLst>
              <a:path w="3063240" h="7246620">
                <a:moveTo>
                  <a:pt x="0" y="0"/>
                </a:moveTo>
                <a:lnTo>
                  <a:pt x="3063240" y="0"/>
                </a:lnTo>
                <a:lnTo>
                  <a:pt x="3063240" y="7246620"/>
                </a:lnTo>
                <a:lnTo>
                  <a:pt x="0" y="7246620"/>
                </a:lnTo>
                <a:close/>
              </a:path>
            </a:pathLst>
          </a:custGeom>
          <a:blipFill>
            <a:blip r:embed="rId2"/>
            <a:stretch>
              <a:fillRect/>
            </a:stretch>
          </a:blipFill>
        </p:spPr>
        <p:txBody>
          <a:bodyPr/>
          <a:lstStyle/>
          <a:p>
            <a:endParaRPr lang="en-US"/>
          </a:p>
        </p:txBody>
      </p:sp>
      <p:sp>
        <p:nvSpPr>
          <p:cNvPr id="3" name="Freeform 3"/>
          <p:cNvSpPr/>
          <p:nvPr/>
        </p:nvSpPr>
        <p:spPr>
          <a:xfrm>
            <a:off x="559866" y="7728969"/>
            <a:ext cx="3425204" cy="2449021"/>
          </a:xfrm>
          <a:custGeom>
            <a:avLst/>
            <a:gdLst/>
            <a:ahLst/>
            <a:cxnLst/>
            <a:rect l="l" t="t" r="r" b="b"/>
            <a:pathLst>
              <a:path w="3425204" h="2449021">
                <a:moveTo>
                  <a:pt x="0" y="0"/>
                </a:moveTo>
                <a:lnTo>
                  <a:pt x="3425204" y="0"/>
                </a:lnTo>
                <a:lnTo>
                  <a:pt x="3425204" y="2449021"/>
                </a:lnTo>
                <a:lnTo>
                  <a:pt x="0" y="2449021"/>
                </a:lnTo>
                <a:lnTo>
                  <a:pt x="0" y="0"/>
                </a:lnTo>
                <a:close/>
              </a:path>
            </a:pathLst>
          </a:custGeom>
          <a:blipFill>
            <a:blip r:embed="rId3"/>
            <a:stretch>
              <a:fillRect/>
            </a:stretch>
          </a:blipFill>
        </p:spPr>
        <p:txBody>
          <a:bodyPr/>
          <a:lstStyle/>
          <a:p>
            <a:endParaRPr lang="en-US">
              <a:latin typeface="Arabic DROID KUFI"/>
            </a:endParaRPr>
          </a:p>
        </p:txBody>
      </p:sp>
      <p:grpSp>
        <p:nvGrpSpPr>
          <p:cNvPr id="4" name="Group 4"/>
          <p:cNvGrpSpPr/>
          <p:nvPr/>
        </p:nvGrpSpPr>
        <p:grpSpPr>
          <a:xfrm>
            <a:off x="15874206" y="3641496"/>
            <a:ext cx="634754" cy="2670628"/>
            <a:chOff x="0" y="0"/>
            <a:chExt cx="846339" cy="3560837"/>
          </a:xfrm>
        </p:grpSpPr>
        <p:sp>
          <p:nvSpPr>
            <p:cNvPr id="5" name="Freeform 5"/>
            <p:cNvSpPr/>
            <p:nvPr/>
          </p:nvSpPr>
          <p:spPr>
            <a:xfrm>
              <a:off x="0" y="0"/>
              <a:ext cx="755624" cy="778994"/>
            </a:xfrm>
            <a:custGeom>
              <a:avLst/>
              <a:gdLst/>
              <a:ahLst/>
              <a:cxnLst/>
              <a:rect l="l" t="t" r="r" b="b"/>
              <a:pathLst>
                <a:path w="755624" h="778994">
                  <a:moveTo>
                    <a:pt x="0" y="0"/>
                  </a:moveTo>
                  <a:lnTo>
                    <a:pt x="755624" y="0"/>
                  </a:lnTo>
                  <a:lnTo>
                    <a:pt x="755624" y="778994"/>
                  </a:lnTo>
                  <a:lnTo>
                    <a:pt x="0" y="7789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Arabic DROID KUFI"/>
              </a:endParaRPr>
            </a:p>
          </p:txBody>
        </p:sp>
        <p:sp>
          <p:nvSpPr>
            <p:cNvPr id="6" name="Freeform 6"/>
            <p:cNvSpPr/>
            <p:nvPr/>
          </p:nvSpPr>
          <p:spPr>
            <a:xfrm>
              <a:off x="0" y="943294"/>
              <a:ext cx="846339" cy="872514"/>
            </a:xfrm>
            <a:custGeom>
              <a:avLst/>
              <a:gdLst/>
              <a:ahLst/>
              <a:cxnLst/>
              <a:rect l="l" t="t" r="r" b="b"/>
              <a:pathLst>
                <a:path w="846339" h="872514">
                  <a:moveTo>
                    <a:pt x="0" y="0"/>
                  </a:moveTo>
                  <a:lnTo>
                    <a:pt x="846339" y="0"/>
                  </a:lnTo>
                  <a:lnTo>
                    <a:pt x="846339" y="872515"/>
                  </a:lnTo>
                  <a:lnTo>
                    <a:pt x="0" y="87251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Arabic DROID KUFI"/>
              </a:endParaRPr>
            </a:p>
          </p:txBody>
        </p:sp>
        <p:sp>
          <p:nvSpPr>
            <p:cNvPr id="7" name="Freeform 7"/>
            <p:cNvSpPr/>
            <p:nvPr/>
          </p:nvSpPr>
          <p:spPr>
            <a:xfrm>
              <a:off x="0" y="1815809"/>
              <a:ext cx="846339" cy="872514"/>
            </a:xfrm>
            <a:custGeom>
              <a:avLst/>
              <a:gdLst/>
              <a:ahLst/>
              <a:cxnLst/>
              <a:rect l="l" t="t" r="r" b="b"/>
              <a:pathLst>
                <a:path w="846339" h="872514">
                  <a:moveTo>
                    <a:pt x="0" y="0"/>
                  </a:moveTo>
                  <a:lnTo>
                    <a:pt x="846339" y="0"/>
                  </a:lnTo>
                  <a:lnTo>
                    <a:pt x="846339" y="872514"/>
                  </a:lnTo>
                  <a:lnTo>
                    <a:pt x="0" y="87251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Arabic DROID KUFI"/>
              </a:endParaRPr>
            </a:p>
          </p:txBody>
        </p:sp>
        <p:sp>
          <p:nvSpPr>
            <p:cNvPr id="8" name="Freeform 8"/>
            <p:cNvSpPr/>
            <p:nvPr/>
          </p:nvSpPr>
          <p:spPr>
            <a:xfrm>
              <a:off x="0" y="2688323"/>
              <a:ext cx="846339" cy="872514"/>
            </a:xfrm>
            <a:custGeom>
              <a:avLst/>
              <a:gdLst/>
              <a:ahLst/>
              <a:cxnLst/>
              <a:rect l="l" t="t" r="r" b="b"/>
              <a:pathLst>
                <a:path w="846339" h="872514">
                  <a:moveTo>
                    <a:pt x="0" y="0"/>
                  </a:moveTo>
                  <a:lnTo>
                    <a:pt x="846339" y="0"/>
                  </a:lnTo>
                  <a:lnTo>
                    <a:pt x="846339" y="872514"/>
                  </a:lnTo>
                  <a:lnTo>
                    <a:pt x="0" y="87251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Arabic DROID KUFI"/>
              </a:endParaRPr>
            </a:p>
          </p:txBody>
        </p:sp>
      </p:grpSp>
      <p:grpSp>
        <p:nvGrpSpPr>
          <p:cNvPr id="9" name="Group 9"/>
          <p:cNvGrpSpPr/>
          <p:nvPr/>
        </p:nvGrpSpPr>
        <p:grpSpPr>
          <a:xfrm>
            <a:off x="16347057" y="7630841"/>
            <a:ext cx="566718" cy="2336981"/>
            <a:chOff x="0" y="0"/>
            <a:chExt cx="755624" cy="3115975"/>
          </a:xfrm>
        </p:grpSpPr>
        <p:sp>
          <p:nvSpPr>
            <p:cNvPr id="10" name="Freeform 10"/>
            <p:cNvSpPr/>
            <p:nvPr/>
          </p:nvSpPr>
          <p:spPr>
            <a:xfrm>
              <a:off x="0" y="0"/>
              <a:ext cx="755624" cy="778994"/>
            </a:xfrm>
            <a:custGeom>
              <a:avLst/>
              <a:gdLst/>
              <a:ahLst/>
              <a:cxnLst/>
              <a:rect l="l" t="t" r="r" b="b"/>
              <a:pathLst>
                <a:path w="755624" h="778994">
                  <a:moveTo>
                    <a:pt x="0" y="0"/>
                  </a:moveTo>
                  <a:lnTo>
                    <a:pt x="755624" y="0"/>
                  </a:lnTo>
                  <a:lnTo>
                    <a:pt x="755624" y="778994"/>
                  </a:lnTo>
                  <a:lnTo>
                    <a:pt x="0" y="7789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Arabic DROID KUFI"/>
              </a:endParaRPr>
            </a:p>
          </p:txBody>
        </p:sp>
        <p:sp>
          <p:nvSpPr>
            <p:cNvPr id="11" name="Freeform 11"/>
            <p:cNvSpPr/>
            <p:nvPr/>
          </p:nvSpPr>
          <p:spPr>
            <a:xfrm>
              <a:off x="0" y="778994"/>
              <a:ext cx="755624" cy="778994"/>
            </a:xfrm>
            <a:custGeom>
              <a:avLst/>
              <a:gdLst/>
              <a:ahLst/>
              <a:cxnLst/>
              <a:rect l="l" t="t" r="r" b="b"/>
              <a:pathLst>
                <a:path w="755624" h="778994">
                  <a:moveTo>
                    <a:pt x="0" y="0"/>
                  </a:moveTo>
                  <a:lnTo>
                    <a:pt x="755624" y="0"/>
                  </a:lnTo>
                  <a:lnTo>
                    <a:pt x="755624" y="778994"/>
                  </a:lnTo>
                  <a:lnTo>
                    <a:pt x="0" y="7789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Arabic DROID KUFI"/>
              </a:endParaRPr>
            </a:p>
          </p:txBody>
        </p:sp>
        <p:sp>
          <p:nvSpPr>
            <p:cNvPr id="12" name="Freeform 12"/>
            <p:cNvSpPr/>
            <p:nvPr/>
          </p:nvSpPr>
          <p:spPr>
            <a:xfrm>
              <a:off x="0" y="1557988"/>
              <a:ext cx="755624" cy="778994"/>
            </a:xfrm>
            <a:custGeom>
              <a:avLst/>
              <a:gdLst/>
              <a:ahLst/>
              <a:cxnLst/>
              <a:rect l="l" t="t" r="r" b="b"/>
              <a:pathLst>
                <a:path w="755624" h="778994">
                  <a:moveTo>
                    <a:pt x="0" y="0"/>
                  </a:moveTo>
                  <a:lnTo>
                    <a:pt x="755624" y="0"/>
                  </a:lnTo>
                  <a:lnTo>
                    <a:pt x="755624" y="778993"/>
                  </a:lnTo>
                  <a:lnTo>
                    <a:pt x="0" y="77899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Arabic DROID KUFI"/>
              </a:endParaRPr>
            </a:p>
          </p:txBody>
        </p:sp>
        <p:sp>
          <p:nvSpPr>
            <p:cNvPr id="13" name="Freeform 13"/>
            <p:cNvSpPr/>
            <p:nvPr/>
          </p:nvSpPr>
          <p:spPr>
            <a:xfrm>
              <a:off x="0" y="2336981"/>
              <a:ext cx="755624" cy="778994"/>
            </a:xfrm>
            <a:custGeom>
              <a:avLst/>
              <a:gdLst/>
              <a:ahLst/>
              <a:cxnLst/>
              <a:rect l="l" t="t" r="r" b="b"/>
              <a:pathLst>
                <a:path w="755624" h="778994">
                  <a:moveTo>
                    <a:pt x="0" y="0"/>
                  </a:moveTo>
                  <a:lnTo>
                    <a:pt x="755624" y="0"/>
                  </a:lnTo>
                  <a:lnTo>
                    <a:pt x="755624" y="778994"/>
                  </a:lnTo>
                  <a:lnTo>
                    <a:pt x="0" y="7789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Arabic DROID KUFI"/>
              </a:endParaRPr>
            </a:p>
          </p:txBody>
        </p:sp>
      </p:grpSp>
      <p:sp>
        <p:nvSpPr>
          <p:cNvPr id="14" name="Freeform 14"/>
          <p:cNvSpPr/>
          <p:nvPr/>
        </p:nvSpPr>
        <p:spPr>
          <a:xfrm>
            <a:off x="16347057" y="2301032"/>
            <a:ext cx="1236164" cy="1100186"/>
          </a:xfrm>
          <a:custGeom>
            <a:avLst/>
            <a:gdLst/>
            <a:ahLst/>
            <a:cxnLst/>
            <a:rect l="l" t="t" r="r" b="b"/>
            <a:pathLst>
              <a:path w="1236164" h="1100186">
                <a:moveTo>
                  <a:pt x="0" y="0"/>
                </a:moveTo>
                <a:lnTo>
                  <a:pt x="1236164" y="0"/>
                </a:lnTo>
                <a:lnTo>
                  <a:pt x="1236164" y="1100186"/>
                </a:lnTo>
                <a:lnTo>
                  <a:pt x="0" y="110018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5" name="Freeform 15"/>
          <p:cNvSpPr/>
          <p:nvPr/>
        </p:nvSpPr>
        <p:spPr>
          <a:xfrm>
            <a:off x="16686038" y="6329021"/>
            <a:ext cx="1146523" cy="1020406"/>
          </a:xfrm>
          <a:custGeom>
            <a:avLst/>
            <a:gdLst/>
            <a:ahLst/>
            <a:cxnLst/>
            <a:rect l="l" t="t" r="r" b="b"/>
            <a:pathLst>
              <a:path w="1146523" h="1020406">
                <a:moveTo>
                  <a:pt x="0" y="0"/>
                </a:moveTo>
                <a:lnTo>
                  <a:pt x="1146524" y="0"/>
                </a:lnTo>
                <a:lnTo>
                  <a:pt x="1146524" y="1020406"/>
                </a:lnTo>
                <a:lnTo>
                  <a:pt x="0" y="102040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6" name="TextBox 16"/>
          <p:cNvSpPr txBox="1"/>
          <p:nvPr/>
        </p:nvSpPr>
        <p:spPr>
          <a:xfrm>
            <a:off x="3066169" y="2656425"/>
            <a:ext cx="12649090" cy="3431709"/>
          </a:xfrm>
          <a:prstGeom prst="rect">
            <a:avLst/>
          </a:prstGeom>
        </p:spPr>
        <p:txBody>
          <a:bodyPr lIns="0" tIns="0" rIns="0" bIns="0" rtlCol="0" anchor="t">
            <a:spAutoFit/>
          </a:bodyPr>
          <a:lstStyle/>
          <a:p>
            <a:pPr marL="0" lvl="0" indent="0" algn="r" rtl="1">
              <a:lnSpc>
                <a:spcPts val="3872"/>
              </a:lnSpc>
            </a:pPr>
            <a:r>
              <a:rPr lang="ar-EG" sz="3200">
                <a:solidFill>
                  <a:srgbClr val="000000"/>
                </a:solidFill>
                <a:latin typeface="Arabic DROID KUFI"/>
                <a:ea typeface="Droid Arabic Kufi"/>
                <a:cs typeface="Droid Arabic Kufi"/>
                <a:sym typeface="Droid Arabic Kufi"/>
                <a:rtl/>
              </a:rPr>
              <a:t>جمع وتصنيف مهاراتك وخبراتك:</a:t>
            </a:r>
          </a:p>
          <a:p>
            <a:pPr marL="0" lvl="0" indent="0" algn="r" rtl="1">
              <a:lnSpc>
                <a:spcPts val="3872"/>
              </a:lnSpc>
            </a:pPr>
            <a:endParaRPr lang="ar-EG" sz="3200">
              <a:solidFill>
                <a:srgbClr val="000000"/>
              </a:solidFill>
              <a:latin typeface="Arabic DROID KUFI"/>
              <a:ea typeface="Droid Arabic Kufi"/>
              <a:cs typeface="Droid Arabic Kufi"/>
              <a:sym typeface="Droid Arabic Kufi"/>
              <a:rtl/>
            </a:endParaRPr>
          </a:p>
          <a:p>
            <a:pPr marL="0" lvl="0" indent="0" algn="r" rtl="1">
              <a:lnSpc>
                <a:spcPts val="4800"/>
              </a:lnSpc>
            </a:pPr>
            <a:r>
              <a:rPr lang="ar-EG" sz="3200">
                <a:solidFill>
                  <a:srgbClr val="000000"/>
                </a:solidFill>
                <a:latin typeface="Arabic DROID KUFI"/>
                <a:ea typeface="Droid Arabic Kufi"/>
                <a:cs typeface="Droid Arabic Kufi"/>
                <a:sym typeface="Droid Arabic Kufi"/>
                <a:rtl/>
              </a:rPr>
              <a:t>اكتبي مهاراتك التقنية والشخصية مع تقييم ذاتي لكل منها.</a:t>
            </a:r>
          </a:p>
          <a:p>
            <a:pPr marL="0" lvl="0" indent="0" algn="r" rtl="1">
              <a:lnSpc>
                <a:spcPts val="4800"/>
              </a:lnSpc>
            </a:pPr>
            <a:r>
              <a:rPr lang="ar-EG" sz="3200">
                <a:solidFill>
                  <a:srgbClr val="000000"/>
                </a:solidFill>
                <a:latin typeface="Arabic DROID KUFI"/>
                <a:ea typeface="Droid Arabic Kufi"/>
                <a:cs typeface="Droid Arabic Kufi"/>
                <a:sym typeface="Droid Arabic Kufi"/>
                <a:rtl/>
              </a:rPr>
              <a:t>صنّفي خبراتك: وظيفية، تدريبية، تطوعية، أكاديمية.</a:t>
            </a:r>
          </a:p>
          <a:p>
            <a:pPr marL="0" lvl="0" indent="0" algn="r" rtl="1">
              <a:lnSpc>
                <a:spcPts val="4800"/>
              </a:lnSpc>
            </a:pPr>
            <a:r>
              <a:rPr lang="ar-EG" sz="3200">
                <a:solidFill>
                  <a:srgbClr val="000000"/>
                </a:solidFill>
                <a:latin typeface="Arabic DROID KUFI"/>
                <a:ea typeface="Droid Arabic Kufi"/>
                <a:cs typeface="Droid Arabic Kufi"/>
                <a:sym typeface="Droid Arabic Kufi"/>
                <a:rtl/>
              </a:rPr>
              <a:t>سجّلي قدراتك ومواهبك وشهاداتك الرسمية.</a:t>
            </a:r>
          </a:p>
          <a:p>
            <a:pPr marL="0" lvl="0" indent="0" algn="r" rtl="1">
              <a:lnSpc>
                <a:spcPts val="4800"/>
              </a:lnSpc>
            </a:pPr>
            <a:r>
              <a:rPr lang="ar-EG" sz="3200">
                <a:solidFill>
                  <a:srgbClr val="000000"/>
                </a:solidFill>
                <a:latin typeface="Arabic DROID KUFI"/>
                <a:ea typeface="Droid Arabic Kufi"/>
                <a:cs typeface="Droid Arabic Kufi"/>
                <a:sym typeface="Droid Arabic Kufi"/>
                <a:rtl/>
              </a:rPr>
              <a:t>اكتبي وصفاً موجزاً لكل مهارة وخبرة بأسلوب إنجازات.</a:t>
            </a:r>
          </a:p>
        </p:txBody>
      </p:sp>
      <p:sp>
        <p:nvSpPr>
          <p:cNvPr id="17" name="TextBox 17"/>
          <p:cNvSpPr txBox="1"/>
          <p:nvPr/>
        </p:nvSpPr>
        <p:spPr>
          <a:xfrm>
            <a:off x="3359930" y="1284602"/>
            <a:ext cx="13899370" cy="692497"/>
          </a:xfrm>
          <a:prstGeom prst="rect">
            <a:avLst/>
          </a:prstGeom>
        </p:spPr>
        <p:txBody>
          <a:bodyPr lIns="0" tIns="0" rIns="0" bIns="0" rtlCol="0" anchor="t">
            <a:spAutoFit/>
          </a:bodyPr>
          <a:lstStyle/>
          <a:p>
            <a:pPr marL="0" lvl="0" indent="0" algn="ctr" rtl="1">
              <a:lnSpc>
                <a:spcPts val="5150"/>
              </a:lnSpc>
            </a:pPr>
            <a:r>
              <a:rPr lang="ar-EG" sz="5000" b="1">
                <a:solidFill>
                  <a:srgbClr val="3361AE"/>
                </a:solidFill>
                <a:latin typeface="Arabic DROID KUFI"/>
                <a:ea typeface="Droid Arabic Kufi Bold"/>
                <a:cs typeface="Droid Arabic Kufi Bold"/>
                <a:sym typeface="Droid Arabic Kufi Bold"/>
                <a:rtl/>
              </a:rPr>
              <a:t>مهمة عملية: ملف جرد المهارات</a:t>
            </a:r>
          </a:p>
        </p:txBody>
      </p:sp>
      <p:sp>
        <p:nvSpPr>
          <p:cNvPr id="18" name="TextBox 18"/>
          <p:cNvSpPr txBox="1"/>
          <p:nvPr/>
        </p:nvSpPr>
        <p:spPr>
          <a:xfrm>
            <a:off x="1955091" y="6536113"/>
            <a:ext cx="14236492" cy="3431709"/>
          </a:xfrm>
          <a:prstGeom prst="rect">
            <a:avLst/>
          </a:prstGeom>
        </p:spPr>
        <p:txBody>
          <a:bodyPr lIns="0" tIns="0" rIns="0" bIns="0" rtlCol="0" anchor="t">
            <a:spAutoFit/>
          </a:bodyPr>
          <a:lstStyle/>
          <a:p>
            <a:pPr marL="0" lvl="0" indent="0" algn="r" rtl="1">
              <a:lnSpc>
                <a:spcPts val="3872"/>
              </a:lnSpc>
            </a:pPr>
            <a:r>
              <a:rPr lang="ar-EG" sz="3200">
                <a:solidFill>
                  <a:srgbClr val="000000"/>
                </a:solidFill>
                <a:latin typeface="Arabic DROID KUFI"/>
                <a:ea typeface="Droid Arabic Kufi"/>
                <a:cs typeface="Droid Arabic Kufi"/>
                <a:sym typeface="Droid Arabic Kufi"/>
                <a:rtl/>
              </a:rPr>
              <a:t>تجهيز الملف للاستخدام المهني:</a:t>
            </a:r>
          </a:p>
          <a:p>
            <a:pPr marL="0" lvl="0" indent="0" algn="r" rtl="1">
              <a:lnSpc>
                <a:spcPts val="3872"/>
              </a:lnSpc>
            </a:pPr>
            <a:endParaRPr lang="ar-EG" sz="3200">
              <a:solidFill>
                <a:srgbClr val="000000"/>
              </a:solidFill>
              <a:latin typeface="Arabic DROID KUFI"/>
              <a:ea typeface="Droid Arabic Kufi"/>
              <a:cs typeface="Droid Arabic Kufi"/>
              <a:sym typeface="Droid Arabic Kufi"/>
              <a:rtl/>
            </a:endParaRPr>
          </a:p>
          <a:p>
            <a:pPr marL="0" lvl="0" indent="0" algn="r" rtl="1">
              <a:lnSpc>
                <a:spcPts val="4800"/>
              </a:lnSpc>
            </a:pPr>
            <a:r>
              <a:rPr lang="ar-EG" sz="3200">
                <a:solidFill>
                  <a:srgbClr val="000000"/>
                </a:solidFill>
                <a:latin typeface="Arabic DROID KUFI"/>
                <a:ea typeface="Droid Arabic Kufi"/>
                <a:cs typeface="Droid Arabic Kufi"/>
                <a:sym typeface="Droid Arabic Kufi"/>
                <a:rtl/>
              </a:rPr>
              <a:t>راجع الملف وتأكد من شموله لجميع خبراتك المهمة.</a:t>
            </a:r>
          </a:p>
          <a:p>
            <a:pPr marL="0" lvl="0" indent="0" algn="r" rtl="1">
              <a:lnSpc>
                <a:spcPts val="4800"/>
              </a:lnSpc>
            </a:pPr>
            <a:r>
              <a:rPr lang="ar-EG" sz="3200">
                <a:solidFill>
                  <a:srgbClr val="000000"/>
                </a:solidFill>
                <a:latin typeface="Arabic DROID KUFI"/>
                <a:ea typeface="Droid Arabic Kufi"/>
                <a:cs typeface="Droid Arabic Kufi"/>
                <a:sym typeface="Droid Arabic Kufi"/>
                <a:rtl/>
              </a:rPr>
              <a:t> استخدم جمل واضحة تبرز إنجازاتك ونتائجك الفعلية.</a:t>
            </a:r>
          </a:p>
          <a:p>
            <a:pPr marL="0" lvl="0" indent="0" algn="r" rtl="1">
              <a:lnSpc>
                <a:spcPts val="4800"/>
              </a:lnSpc>
            </a:pPr>
            <a:r>
              <a:rPr lang="ar-EG" sz="3200">
                <a:solidFill>
                  <a:srgbClr val="000000"/>
                </a:solidFill>
                <a:latin typeface="Arabic DROID KUFI"/>
                <a:ea typeface="Droid Arabic Kufi"/>
                <a:cs typeface="Droid Arabic Kufi"/>
                <a:sym typeface="Droid Arabic Kufi"/>
                <a:rtl/>
              </a:rPr>
              <a:t>جهّز الملف ليكون مرجعاً عند كتابة السيرة الذاتية.</a:t>
            </a:r>
          </a:p>
          <a:p>
            <a:pPr marL="0" lvl="0" indent="0" algn="r" rtl="1">
              <a:lnSpc>
                <a:spcPts val="4800"/>
              </a:lnSpc>
            </a:pPr>
            <a:r>
              <a:rPr lang="ar-EG" sz="3200">
                <a:solidFill>
                  <a:srgbClr val="000000"/>
                </a:solidFill>
                <a:latin typeface="Arabic DROID KUFI"/>
                <a:ea typeface="Droid Arabic Kufi"/>
                <a:cs typeface="Droid Arabic Kufi"/>
                <a:sym typeface="Droid Arabic Kufi"/>
                <a:rtl/>
              </a:rPr>
              <a:t> احتفظ بنسخة محدّثة للاستعداد لمقابلات التوظيف.</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407250" y="2959545"/>
            <a:ext cx="13387976" cy="3500958"/>
          </a:xfrm>
          <a:prstGeom prst="rect">
            <a:avLst/>
          </a:prstGeom>
        </p:spPr>
        <p:txBody>
          <a:bodyPr lIns="0" tIns="0" rIns="0" bIns="0" rtlCol="0" anchor="t">
            <a:spAutoFit/>
          </a:bodyPr>
          <a:lstStyle/>
          <a:p>
            <a:pPr marL="0" lvl="0" indent="0" algn="r" rtl="1">
              <a:lnSpc>
                <a:spcPts val="3872"/>
              </a:lnSpc>
            </a:pPr>
            <a:r>
              <a:rPr lang="ar-EG" sz="3200" b="1">
                <a:solidFill>
                  <a:srgbClr val="000000"/>
                </a:solidFill>
                <a:latin typeface="Arabic DROID KUFI"/>
                <a:ea typeface="Droid Arabic Kufi Bold"/>
                <a:cs typeface="Droid Arabic Kufi Bold"/>
                <a:sym typeface="Droid Arabic Kufi Bold"/>
                <a:rtl/>
              </a:rPr>
              <a:t>فهم الذات والهوية المهنية</a:t>
            </a:r>
          </a:p>
          <a:p>
            <a:pPr marL="0" lvl="0" indent="0" algn="r" rtl="1">
              <a:lnSpc>
                <a:spcPts val="3872"/>
              </a:lnSpc>
            </a:pPr>
            <a:endParaRPr lang="ar-EG" sz="3200" b="1">
              <a:solidFill>
                <a:srgbClr val="000000"/>
              </a:solidFill>
              <a:latin typeface="Arabic DROID KUFI"/>
              <a:ea typeface="Droid Arabic Kufi Bold"/>
              <a:cs typeface="Droid Arabic Kufi Bold"/>
              <a:sym typeface="Droid Arabic Kufi Bold"/>
              <a:rtl/>
            </a:endParaRPr>
          </a:p>
          <a:p>
            <a:pPr marL="0" lvl="0" indent="0" algn="r" rtl="1">
              <a:lnSpc>
                <a:spcPts val="3872"/>
              </a:lnSpc>
            </a:pPr>
            <a:r>
              <a:rPr lang="ar-EG" sz="3200">
                <a:solidFill>
                  <a:srgbClr val="000000"/>
                </a:solidFill>
                <a:latin typeface="Arabic DROID KUFI"/>
                <a:ea typeface="Droid Arabic Kufi"/>
                <a:cs typeface="Droid Arabic Kufi"/>
                <a:sym typeface="Droid Arabic Kufi"/>
                <a:rtl/>
              </a:rPr>
              <a:t>تعرّفتي على مفهوم الهوية المهنية وأهمية فهم الذات كأساس لأي مسيرة توظيفية ناجحة.</a:t>
            </a:r>
          </a:p>
          <a:p>
            <a:pPr marL="0" lvl="0" indent="0" algn="r" rtl="1">
              <a:lnSpc>
                <a:spcPts val="3872"/>
              </a:lnSpc>
            </a:pPr>
            <a:endParaRPr lang="ar-EG" sz="3200">
              <a:solidFill>
                <a:srgbClr val="000000"/>
              </a:solidFill>
              <a:latin typeface="Arabic DROID KUFI"/>
              <a:ea typeface="Droid Arabic Kufi"/>
              <a:cs typeface="Droid Arabic Kufi"/>
              <a:sym typeface="Droid Arabic Kufi"/>
              <a:rtl/>
            </a:endParaRPr>
          </a:p>
          <a:p>
            <a:pPr marL="0" lvl="0" indent="0" algn="r" rtl="1">
              <a:lnSpc>
                <a:spcPts val="3872"/>
              </a:lnSpc>
            </a:pPr>
            <a:r>
              <a:rPr lang="ar-EG" sz="3200" b="1">
                <a:solidFill>
                  <a:srgbClr val="000000"/>
                </a:solidFill>
                <a:latin typeface="Arabic DROID KUFI"/>
                <a:ea typeface="Droid Arabic Kufi Bold"/>
                <a:cs typeface="Droid Arabic Kufi Bold"/>
                <a:sym typeface="Droid Arabic Kufi Bold"/>
                <a:rtl/>
              </a:rPr>
              <a:t> تمييز المصطلحات الأساسية</a:t>
            </a:r>
          </a:p>
          <a:p>
            <a:pPr marL="0" lvl="0" indent="0" algn="r" rtl="1">
              <a:lnSpc>
                <a:spcPts val="3872"/>
              </a:lnSpc>
            </a:pPr>
            <a:endParaRPr lang="ar-EG" sz="3200" b="1">
              <a:solidFill>
                <a:srgbClr val="000000"/>
              </a:solidFill>
              <a:latin typeface="Arabic DROID KUFI"/>
              <a:ea typeface="Droid Arabic Kufi Bold"/>
              <a:cs typeface="Droid Arabic Kufi Bold"/>
              <a:sym typeface="Droid Arabic Kufi Bold"/>
              <a:rtl/>
            </a:endParaRPr>
          </a:p>
          <a:p>
            <a:pPr marL="0" lvl="0" indent="0" algn="r" rtl="1">
              <a:lnSpc>
                <a:spcPts val="3872"/>
              </a:lnSpc>
            </a:pPr>
            <a:r>
              <a:rPr lang="ar-EG" sz="3200">
                <a:solidFill>
                  <a:srgbClr val="000000"/>
                </a:solidFill>
                <a:latin typeface="Arabic DROID KUFI"/>
                <a:ea typeface="Droid Arabic Kufi"/>
                <a:cs typeface="Droid Arabic Kufi"/>
                <a:sym typeface="Droid Arabic Kufi"/>
                <a:rtl/>
              </a:rPr>
              <a:t>أصبحتي قادرة على التمييز بين المهارات والقدرات والمواهب والرغبات والشهادات والخبرات.</a:t>
            </a:r>
          </a:p>
        </p:txBody>
      </p:sp>
      <p:sp>
        <p:nvSpPr>
          <p:cNvPr id="4" name="Freeform 4"/>
          <p:cNvSpPr/>
          <p:nvPr/>
        </p:nvSpPr>
        <p:spPr>
          <a:xfrm>
            <a:off x="15370423" y="2959545"/>
            <a:ext cx="900859" cy="860320"/>
          </a:xfrm>
          <a:custGeom>
            <a:avLst/>
            <a:gdLst/>
            <a:ahLst/>
            <a:cxnLst/>
            <a:rect l="l" t="t" r="r" b="b"/>
            <a:pathLst>
              <a:path w="900859" h="860320">
                <a:moveTo>
                  <a:pt x="0" y="0"/>
                </a:moveTo>
                <a:lnTo>
                  <a:pt x="900859" y="0"/>
                </a:lnTo>
                <a:lnTo>
                  <a:pt x="900859" y="860320"/>
                </a:lnTo>
                <a:lnTo>
                  <a:pt x="0" y="86032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rtl="1"/>
            <a:endParaRPr lang="en-US">
              <a:latin typeface="Arabic DROID KUFI"/>
            </a:endParaRPr>
          </a:p>
        </p:txBody>
      </p:sp>
      <p:sp>
        <p:nvSpPr>
          <p:cNvPr id="5" name="TextBox 5"/>
          <p:cNvSpPr txBox="1"/>
          <p:nvPr/>
        </p:nvSpPr>
        <p:spPr>
          <a:xfrm>
            <a:off x="1924497" y="1104900"/>
            <a:ext cx="12353482" cy="692497"/>
          </a:xfrm>
          <a:prstGeom prst="rect">
            <a:avLst/>
          </a:prstGeom>
        </p:spPr>
        <p:txBody>
          <a:bodyPr lIns="0" tIns="0" rIns="0" bIns="0" rtlCol="0" anchor="t">
            <a:spAutoFit/>
          </a:bodyPr>
          <a:lstStyle/>
          <a:p>
            <a:pPr marL="0" lvl="0" indent="0" algn="r" rtl="1">
              <a:lnSpc>
                <a:spcPts val="5150"/>
              </a:lnSpc>
            </a:pPr>
            <a:r>
              <a:rPr lang="ar-EG" sz="5000" b="1">
                <a:solidFill>
                  <a:srgbClr val="3361AE"/>
                </a:solidFill>
                <a:latin typeface="Arabic DROID KUFI"/>
                <a:ea typeface="Droid Arabic Kufi Bold"/>
                <a:cs typeface="Droid Arabic Kufi Bold"/>
                <a:sym typeface="Droid Arabic Kufi Bold"/>
                <a:rtl/>
              </a:rPr>
              <a:t>قائمة الفحص – الجزء الأول</a:t>
            </a:r>
          </a:p>
        </p:txBody>
      </p:sp>
      <p:sp>
        <p:nvSpPr>
          <p:cNvPr id="6" name="Freeform 6"/>
          <p:cNvSpPr/>
          <p:nvPr/>
        </p:nvSpPr>
        <p:spPr>
          <a:xfrm>
            <a:off x="15370423" y="5143500"/>
            <a:ext cx="900859" cy="860320"/>
          </a:xfrm>
          <a:custGeom>
            <a:avLst/>
            <a:gdLst/>
            <a:ahLst/>
            <a:cxnLst/>
            <a:rect l="l" t="t" r="r" b="b"/>
            <a:pathLst>
              <a:path w="900859" h="860320">
                <a:moveTo>
                  <a:pt x="0" y="0"/>
                </a:moveTo>
                <a:lnTo>
                  <a:pt x="900859" y="0"/>
                </a:lnTo>
                <a:lnTo>
                  <a:pt x="900859" y="860320"/>
                </a:lnTo>
                <a:lnTo>
                  <a:pt x="0" y="86032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rtl="1"/>
            <a:endParaRPr lang="en-US">
              <a:latin typeface="Arabic DROID KUFI"/>
            </a:endParaRPr>
          </a:p>
        </p:txBody>
      </p:sp>
      <p:sp>
        <p:nvSpPr>
          <p:cNvPr id="7" name="TextBox 7"/>
          <p:cNvSpPr txBox="1"/>
          <p:nvPr/>
        </p:nvSpPr>
        <p:spPr>
          <a:xfrm>
            <a:off x="274320" y="8017637"/>
            <a:ext cx="15096104" cy="1286891"/>
          </a:xfrm>
          <a:prstGeom prst="rect">
            <a:avLst/>
          </a:prstGeom>
        </p:spPr>
        <p:txBody>
          <a:bodyPr lIns="0" tIns="0" rIns="0" bIns="0" rtlCol="0" anchor="t">
            <a:spAutoFit/>
          </a:bodyPr>
          <a:lstStyle/>
          <a:p>
            <a:pPr algn="r" rtl="1">
              <a:lnSpc>
                <a:spcPts val="3296"/>
              </a:lnSpc>
              <a:spcBef>
                <a:spcPct val="0"/>
              </a:spcBef>
            </a:pPr>
            <a:r>
              <a:rPr lang="ar-EG" sz="3200" b="1">
                <a:solidFill>
                  <a:srgbClr val="000000"/>
                </a:solidFill>
                <a:latin typeface="Arabic DROID KUFI"/>
                <a:ea typeface="Droid Arabic Kufi Bold"/>
                <a:cs typeface="Droid Arabic Kufi Bold"/>
                <a:sym typeface="Droid Arabic Kufi Bold"/>
                <a:rtl/>
              </a:rPr>
              <a:t>جمع التغذية الراجعة</a:t>
            </a:r>
          </a:p>
          <a:p>
            <a:pPr algn="r" rtl="1">
              <a:lnSpc>
                <a:spcPts val="3296"/>
              </a:lnSpc>
              <a:spcBef>
                <a:spcPct val="0"/>
              </a:spcBef>
            </a:pPr>
            <a:endParaRPr lang="ar-EG" sz="3200" b="1">
              <a:solidFill>
                <a:srgbClr val="000000"/>
              </a:solidFill>
              <a:latin typeface="Arabic DROID KUFI"/>
              <a:ea typeface="Droid Arabic Kufi Bold"/>
              <a:cs typeface="Droid Arabic Kufi Bold"/>
              <a:sym typeface="Droid Arabic Kufi Bold"/>
              <a:rtl/>
            </a:endParaRPr>
          </a:p>
          <a:p>
            <a:pPr algn="r" rtl="1">
              <a:lnSpc>
                <a:spcPts val="3296"/>
              </a:lnSpc>
              <a:spcBef>
                <a:spcPct val="0"/>
              </a:spcBef>
            </a:pPr>
            <a:r>
              <a:rPr lang="ar-EG" sz="3200">
                <a:solidFill>
                  <a:srgbClr val="000000"/>
                </a:solidFill>
                <a:latin typeface="Arabic DROID KUFI"/>
                <a:ea typeface="Droid Arabic Kufi"/>
                <a:cs typeface="Droid Arabic Kufi"/>
                <a:sym typeface="Droid Arabic Kufi"/>
                <a:rtl/>
              </a:rPr>
              <a:t>طلبتي ملاحظات من ثلاثة أشخاص على الأقل حول مهاراتك وخبراتك الشخصية والمهنية.</a:t>
            </a:r>
          </a:p>
        </p:txBody>
      </p:sp>
      <p:sp>
        <p:nvSpPr>
          <p:cNvPr id="8" name="Freeform 8"/>
          <p:cNvSpPr/>
          <p:nvPr/>
        </p:nvSpPr>
        <p:spPr>
          <a:xfrm>
            <a:off x="15584102" y="7749073"/>
            <a:ext cx="900859" cy="860320"/>
          </a:xfrm>
          <a:custGeom>
            <a:avLst/>
            <a:gdLst/>
            <a:ahLst/>
            <a:cxnLst/>
            <a:rect l="l" t="t" r="r" b="b"/>
            <a:pathLst>
              <a:path w="900859" h="860320">
                <a:moveTo>
                  <a:pt x="0" y="0"/>
                </a:moveTo>
                <a:lnTo>
                  <a:pt x="900859" y="0"/>
                </a:lnTo>
                <a:lnTo>
                  <a:pt x="900859" y="860320"/>
                </a:lnTo>
                <a:lnTo>
                  <a:pt x="0" y="86032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rtl="1"/>
            <a:endParaRPr lang="en-US">
              <a:latin typeface="Arabic DROID KUFI"/>
            </a:endParaRPr>
          </a:p>
        </p:txBody>
      </p:sp>
      <p:sp>
        <p:nvSpPr>
          <p:cNvPr id="10" name="Freeform 6">
            <a:extLst>
              <a:ext uri="{FF2B5EF4-FFF2-40B4-BE49-F238E27FC236}">
                <a16:creationId xmlns:a16="http://schemas.microsoft.com/office/drawing/2014/main" id="{DC0D3545-2F5C-BCC9-59E7-8E38E0D82656}"/>
              </a:ext>
            </a:extLst>
          </p:cNvPr>
          <p:cNvSpPr/>
          <p:nvPr/>
        </p:nvSpPr>
        <p:spPr>
          <a:xfrm>
            <a:off x="16268700" y="0"/>
            <a:ext cx="2019300" cy="10287000"/>
          </a:xfrm>
          <a:custGeom>
            <a:avLst/>
            <a:gdLst/>
            <a:ahLst/>
            <a:cxnLst/>
            <a:rect l="l" t="t" r="r" b="b"/>
            <a:pathLst>
              <a:path w="2019300" h="10287000">
                <a:moveTo>
                  <a:pt x="0" y="0"/>
                </a:moveTo>
                <a:lnTo>
                  <a:pt x="2019300" y="0"/>
                </a:lnTo>
                <a:lnTo>
                  <a:pt x="2019300" y="10287000"/>
                </a:lnTo>
                <a:lnTo>
                  <a:pt x="0" y="10287000"/>
                </a:lnTo>
                <a:close/>
              </a:path>
            </a:pathLst>
          </a:custGeom>
          <a:blipFill>
            <a:blip r:embed="rId3"/>
            <a:stretch>
              <a:fillRect/>
            </a:stretch>
          </a:blipFill>
        </p:spPr>
        <p:txBody>
          <a:bodyPr/>
          <a:lstStyle/>
          <a:p>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244881" y="6943410"/>
            <a:ext cx="13434434" cy="2046714"/>
          </a:xfrm>
          <a:prstGeom prst="rect">
            <a:avLst/>
          </a:prstGeom>
        </p:spPr>
        <p:txBody>
          <a:bodyPr lIns="0" tIns="0" rIns="0" bIns="0" rtlCol="0" anchor="t">
            <a:spAutoFit/>
          </a:bodyPr>
          <a:lstStyle/>
          <a:p>
            <a:pPr algn="r">
              <a:lnSpc>
                <a:spcPts val="3296"/>
              </a:lnSpc>
              <a:spcBef>
                <a:spcPct val="0"/>
              </a:spcBef>
            </a:pPr>
            <a:r>
              <a:rPr lang="ar-EG" sz="3200" b="1">
                <a:solidFill>
                  <a:srgbClr val="000000"/>
                </a:solidFill>
                <a:latin typeface="Arabic DROID KUFI"/>
                <a:ea typeface="Droid Arabic Kufi Bold"/>
                <a:cs typeface="Droid Arabic Kufi Bold"/>
                <a:sym typeface="Droid Arabic Kufi Bold"/>
                <a:rtl/>
              </a:rPr>
              <a:t>استخراج الخبرات وتحويلها إلى أدلة عملية</a:t>
            </a:r>
          </a:p>
          <a:p>
            <a:pPr algn="r">
              <a:lnSpc>
                <a:spcPts val="3296"/>
              </a:lnSpc>
              <a:spcBef>
                <a:spcPct val="0"/>
              </a:spcBef>
            </a:pPr>
            <a:endParaRPr lang="ar-EG" sz="3200" b="1">
              <a:solidFill>
                <a:srgbClr val="000000"/>
              </a:solidFill>
              <a:latin typeface="Arabic DROID KUFI"/>
              <a:ea typeface="Droid Arabic Kufi Bold"/>
              <a:cs typeface="Droid Arabic Kufi Bold"/>
              <a:sym typeface="Droid Arabic Kufi Bold"/>
              <a:rtl/>
            </a:endParaRPr>
          </a:p>
          <a:p>
            <a:pPr algn="r">
              <a:lnSpc>
                <a:spcPts val="4800"/>
              </a:lnSpc>
              <a:spcBef>
                <a:spcPct val="0"/>
              </a:spcBef>
            </a:pPr>
            <a:r>
              <a:rPr lang="ar-EG" sz="3200">
                <a:solidFill>
                  <a:srgbClr val="000000"/>
                </a:solidFill>
                <a:latin typeface="Arabic DROID KUFI"/>
                <a:ea typeface="Droid Arabic Kufi"/>
                <a:cs typeface="Droid Arabic Kufi"/>
                <a:sym typeface="Droid Arabic Kufi"/>
                <a:rtl/>
              </a:rPr>
              <a:t>طبّقتي أسئلة استخراج الخبرة (ماذا فعلتِ؟ ماذا تعلمتِ؟ ما النتائج؟) وأعددتي ملف جرد شخصي جاهزاً للاستخدام في سيرتك الذاتية والمقابلات.</a:t>
            </a:r>
          </a:p>
        </p:txBody>
      </p:sp>
      <p:sp>
        <p:nvSpPr>
          <p:cNvPr id="3" name="TextBox 3"/>
          <p:cNvSpPr txBox="1"/>
          <p:nvPr/>
        </p:nvSpPr>
        <p:spPr>
          <a:xfrm>
            <a:off x="4327259" y="4961318"/>
            <a:ext cx="13101638" cy="440505"/>
          </a:xfrm>
          <a:prstGeom prst="rect">
            <a:avLst/>
          </a:prstGeom>
        </p:spPr>
        <p:txBody>
          <a:bodyPr lIns="0" tIns="0" rIns="0" bIns="0" rtlCol="0" anchor="t">
            <a:spAutoFit/>
          </a:bodyPr>
          <a:lstStyle/>
          <a:p>
            <a:pPr algn="r">
              <a:lnSpc>
                <a:spcPts val="3296"/>
              </a:lnSpc>
              <a:spcBef>
                <a:spcPct val="0"/>
              </a:spcBef>
            </a:pPr>
            <a:r>
              <a:rPr lang="ar-EG" sz="3200">
                <a:solidFill>
                  <a:srgbClr val="000000"/>
                </a:solidFill>
                <a:latin typeface="Arabic DROID KUFI"/>
                <a:ea typeface="Droid Arabic Kufi"/>
                <a:cs typeface="Droid Arabic Kufi"/>
                <a:sym typeface="Droid Arabic Kufi"/>
                <a:rtl/>
              </a:rPr>
              <a:t>أكملتي نموذج جرد المهارات وقيّمت نفسك في كل مهارة بموضوعية ودقة.</a:t>
            </a:r>
          </a:p>
        </p:txBody>
      </p:sp>
      <p:sp>
        <p:nvSpPr>
          <p:cNvPr id="4" name="TextBox 4"/>
          <p:cNvSpPr txBox="1"/>
          <p:nvPr/>
        </p:nvSpPr>
        <p:spPr>
          <a:xfrm>
            <a:off x="11661028" y="3863677"/>
            <a:ext cx="5018286" cy="440505"/>
          </a:xfrm>
          <a:prstGeom prst="rect">
            <a:avLst/>
          </a:prstGeom>
        </p:spPr>
        <p:txBody>
          <a:bodyPr lIns="0" tIns="0" rIns="0" bIns="0" rtlCol="0" anchor="t">
            <a:spAutoFit/>
          </a:bodyPr>
          <a:lstStyle/>
          <a:p>
            <a:pPr algn="r">
              <a:lnSpc>
                <a:spcPts val="3296"/>
              </a:lnSpc>
              <a:spcBef>
                <a:spcPct val="0"/>
              </a:spcBef>
            </a:pPr>
            <a:r>
              <a:rPr lang="ar-EG" sz="3200" b="1">
                <a:solidFill>
                  <a:srgbClr val="000000"/>
                </a:solidFill>
                <a:latin typeface="Arabic DROID KUFI"/>
                <a:ea typeface="Droid Arabic Kufi Bold"/>
                <a:cs typeface="Droid Arabic Kufi Bold"/>
                <a:sym typeface="Droid Arabic Kufi Bold"/>
                <a:rtl/>
              </a:rPr>
              <a:t>تنفيذ تمرين جرد المهارات</a:t>
            </a:r>
          </a:p>
        </p:txBody>
      </p:sp>
      <p:sp>
        <p:nvSpPr>
          <p:cNvPr id="5" name="Freeform 5"/>
          <p:cNvSpPr/>
          <p:nvPr/>
        </p:nvSpPr>
        <p:spPr>
          <a:xfrm>
            <a:off x="16869922" y="3615699"/>
            <a:ext cx="900859" cy="860320"/>
          </a:xfrm>
          <a:custGeom>
            <a:avLst/>
            <a:gdLst/>
            <a:ahLst/>
            <a:cxnLst/>
            <a:rect l="l" t="t" r="r" b="b"/>
            <a:pathLst>
              <a:path w="900859" h="860320">
                <a:moveTo>
                  <a:pt x="0" y="0"/>
                </a:moveTo>
                <a:lnTo>
                  <a:pt x="900859" y="0"/>
                </a:lnTo>
                <a:lnTo>
                  <a:pt x="900859" y="860320"/>
                </a:lnTo>
                <a:lnTo>
                  <a:pt x="0" y="86032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a:endParaRPr lang="en-US">
              <a:latin typeface="Arabic DROID KUFI"/>
            </a:endParaRPr>
          </a:p>
        </p:txBody>
      </p:sp>
      <p:sp>
        <p:nvSpPr>
          <p:cNvPr id="6" name="Freeform 6"/>
          <p:cNvSpPr/>
          <p:nvPr/>
        </p:nvSpPr>
        <p:spPr>
          <a:xfrm>
            <a:off x="16869922" y="6669779"/>
            <a:ext cx="900859" cy="860320"/>
          </a:xfrm>
          <a:custGeom>
            <a:avLst/>
            <a:gdLst/>
            <a:ahLst/>
            <a:cxnLst/>
            <a:rect l="l" t="t" r="r" b="b"/>
            <a:pathLst>
              <a:path w="900859" h="860320">
                <a:moveTo>
                  <a:pt x="0" y="0"/>
                </a:moveTo>
                <a:lnTo>
                  <a:pt x="900859" y="0"/>
                </a:lnTo>
                <a:lnTo>
                  <a:pt x="900859" y="860320"/>
                </a:lnTo>
                <a:lnTo>
                  <a:pt x="0" y="86032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a:endParaRPr lang="en-US">
              <a:latin typeface="Arabic DROID KUFI"/>
            </a:endParaRPr>
          </a:p>
        </p:txBody>
      </p:sp>
      <p:sp>
        <p:nvSpPr>
          <p:cNvPr id="7" name="TextBox 7"/>
          <p:cNvSpPr txBox="1"/>
          <p:nvPr/>
        </p:nvSpPr>
        <p:spPr>
          <a:xfrm>
            <a:off x="11985359" y="2261573"/>
            <a:ext cx="4889897" cy="611504"/>
          </a:xfrm>
          <a:prstGeom prst="rect">
            <a:avLst/>
          </a:prstGeom>
        </p:spPr>
        <p:txBody>
          <a:bodyPr lIns="0" tIns="0" rIns="0" bIns="0" rtlCol="0" anchor="t">
            <a:spAutoFit/>
          </a:bodyPr>
          <a:lstStyle/>
          <a:p>
            <a:pPr algn="r">
              <a:lnSpc>
                <a:spcPts val="4634"/>
              </a:lnSpc>
              <a:spcBef>
                <a:spcPct val="0"/>
              </a:spcBef>
            </a:pPr>
            <a:r>
              <a:rPr lang="ar-EG" sz="4499" b="1">
                <a:solidFill>
                  <a:srgbClr val="3361AE"/>
                </a:solidFill>
                <a:latin typeface="Arabic DROID KUFI"/>
                <a:ea typeface="Droid Arabic Kufi Bold"/>
                <a:cs typeface="Droid Arabic Kufi Bold"/>
                <a:sym typeface="Droid Arabic Kufi Bold"/>
                <a:rtl/>
              </a:rPr>
              <a:t>يتبع قائمة الفحص</a:t>
            </a:r>
          </a:p>
        </p:txBody>
      </p:sp>
      <p:sp>
        <p:nvSpPr>
          <p:cNvPr id="12" name="Freeform 5">
            <a:extLst>
              <a:ext uri="{FF2B5EF4-FFF2-40B4-BE49-F238E27FC236}">
                <a16:creationId xmlns:a16="http://schemas.microsoft.com/office/drawing/2014/main" id="{E56AEC93-5EE9-61E0-656C-58B14572D158}"/>
              </a:ext>
            </a:extLst>
          </p:cNvPr>
          <p:cNvSpPr/>
          <p:nvPr/>
        </p:nvSpPr>
        <p:spPr>
          <a:xfrm>
            <a:off x="14807803" y="0"/>
            <a:ext cx="3515915" cy="3874532"/>
          </a:xfrm>
          <a:custGeom>
            <a:avLst/>
            <a:gdLst/>
            <a:ahLst/>
            <a:cxnLst/>
            <a:rect l="l" t="t" r="r" b="b"/>
            <a:pathLst>
              <a:path w="4533900" h="5928360">
                <a:moveTo>
                  <a:pt x="0" y="0"/>
                </a:moveTo>
                <a:lnTo>
                  <a:pt x="4533900" y="0"/>
                </a:lnTo>
                <a:lnTo>
                  <a:pt x="4533900" y="5928360"/>
                </a:lnTo>
                <a:lnTo>
                  <a:pt x="0" y="5928360"/>
                </a:lnTo>
                <a:close/>
              </a:path>
            </a:pathLst>
          </a:custGeom>
          <a:blipFill>
            <a:blip r:embed="rId3"/>
            <a:stretch>
              <a:fillRect/>
            </a:stretch>
          </a:blipFill>
        </p:spPr>
        <p:txBody>
          <a:bodyP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8700" y="3452711"/>
            <a:ext cx="13853678" cy="5539978"/>
          </a:xfrm>
          <a:prstGeom prst="rect">
            <a:avLst/>
          </a:prstGeom>
        </p:spPr>
        <p:txBody>
          <a:bodyPr lIns="0" tIns="0" rIns="0" bIns="0" rtlCol="0" anchor="t">
            <a:spAutoFit/>
          </a:bodyPr>
          <a:lstStyle/>
          <a:p>
            <a:pPr marL="0" lvl="0" indent="0" algn="r" rtl="1">
              <a:lnSpc>
                <a:spcPts val="4806"/>
              </a:lnSpc>
            </a:pPr>
            <a:r>
              <a:rPr lang="ar-EG" sz="3204" b="1">
                <a:solidFill>
                  <a:srgbClr val="000000"/>
                </a:solidFill>
                <a:latin typeface="Arabic DROID KUFI"/>
                <a:ea typeface="Droid Arabic Kufi Bold"/>
                <a:cs typeface="Droid Arabic Kufi Bold"/>
                <a:sym typeface="Droid Arabic Kufi Bold"/>
                <a:rtl/>
              </a:rPr>
              <a:t>أسئلة تطبيقية قصيرة:</a:t>
            </a:r>
          </a:p>
          <a:p>
            <a:pPr marL="0" lvl="0" indent="0" algn="r" rtl="1">
              <a:lnSpc>
                <a:spcPts val="4806"/>
              </a:lnSpc>
            </a:pPr>
            <a:endParaRPr lang="ar-EG" sz="3204" b="1">
              <a:solidFill>
                <a:srgbClr val="000000"/>
              </a:solidFill>
              <a:latin typeface="Arabic DROID KUFI"/>
              <a:ea typeface="Droid Arabic Kufi Bold"/>
              <a:cs typeface="Droid Arabic Kufi Bold"/>
              <a:sym typeface="Droid Arabic Kufi Bold"/>
              <a:rtl/>
            </a:endParaRPr>
          </a:p>
          <a:p>
            <a:pPr marL="0" lvl="0" indent="0" algn="r" rtl="1">
              <a:lnSpc>
                <a:spcPts val="4806"/>
              </a:lnSpc>
            </a:pPr>
            <a:r>
              <a:rPr lang="ar-EG" sz="3204" b="1">
                <a:solidFill>
                  <a:srgbClr val="000000"/>
                </a:solidFill>
                <a:latin typeface="Arabic DROID KUFI"/>
                <a:ea typeface="Droid Arabic Kufi Bold"/>
                <a:cs typeface="Droid Arabic Kufi Bold"/>
                <a:sym typeface="Droid Arabic Kufi Bold"/>
                <a:rtl/>
              </a:rPr>
              <a:t>س</a:t>
            </a:r>
            <a:r>
              <a:rPr lang="en-US" sz="3204" b="1">
                <a:solidFill>
                  <a:srgbClr val="000000"/>
                </a:solidFill>
                <a:latin typeface="Arabic DROID KUFI"/>
                <a:ea typeface="Droid Arabic Kufi Bold"/>
                <a:cs typeface="Droid Arabic Kufi Bold"/>
                <a:sym typeface="Droid Arabic Kufi Bold"/>
              </a:rPr>
              <a:t>1</a:t>
            </a:r>
            <a:r>
              <a:rPr lang="ar-EG" sz="3204">
                <a:solidFill>
                  <a:srgbClr val="000000"/>
                </a:solidFill>
                <a:latin typeface="Arabic DROID KUFI"/>
                <a:ea typeface="Droid Arabic Kufi"/>
                <a:cs typeface="Droid Arabic Kufi"/>
                <a:sym typeface="Droid Arabic Kufi"/>
                <a:rtl/>
              </a:rPr>
              <a:t>: اذكري مهارتين اكتسبتهما من تجربة سابقة (عمل أو تطوع أو دراسة) وحوّل كل منهما إلى دليل عملي بجملة واحدة.</a:t>
            </a:r>
          </a:p>
          <a:p>
            <a:pPr marL="0" lvl="0" indent="0" algn="r" rtl="1">
              <a:lnSpc>
                <a:spcPts val="4806"/>
              </a:lnSpc>
            </a:pPr>
            <a:endParaRPr lang="ar-EG" sz="3204">
              <a:solidFill>
                <a:srgbClr val="000000"/>
              </a:solidFill>
              <a:latin typeface="Arabic DROID KUFI"/>
              <a:ea typeface="Droid Arabic Kufi"/>
              <a:cs typeface="Droid Arabic Kufi"/>
              <a:sym typeface="Droid Arabic Kufi"/>
              <a:rtl/>
            </a:endParaRPr>
          </a:p>
          <a:p>
            <a:pPr marL="0" lvl="0" indent="0" algn="r" rtl="1">
              <a:lnSpc>
                <a:spcPts val="4806"/>
              </a:lnSpc>
            </a:pPr>
            <a:r>
              <a:rPr lang="ar-EG" sz="3204" b="1">
                <a:solidFill>
                  <a:srgbClr val="000000"/>
                </a:solidFill>
                <a:latin typeface="Arabic DROID KUFI"/>
                <a:ea typeface="Droid Arabic Kufi Bold"/>
                <a:cs typeface="Droid Arabic Kufi Bold"/>
                <a:sym typeface="Droid Arabic Kufi Bold"/>
                <a:rtl/>
              </a:rPr>
              <a:t>س</a:t>
            </a:r>
            <a:r>
              <a:rPr lang="en-US" sz="3204" b="1">
                <a:solidFill>
                  <a:srgbClr val="000000"/>
                </a:solidFill>
                <a:latin typeface="Arabic DROID KUFI"/>
                <a:ea typeface="Droid Arabic Kufi Bold"/>
                <a:cs typeface="Droid Arabic Kufi Bold"/>
                <a:sym typeface="Droid Arabic Kufi Bold"/>
              </a:rPr>
              <a:t>2</a:t>
            </a:r>
            <a:r>
              <a:rPr lang="ar-EG" sz="3204">
                <a:solidFill>
                  <a:srgbClr val="000000"/>
                </a:solidFill>
                <a:latin typeface="Arabic DROID KUFI"/>
                <a:ea typeface="Droid Arabic Kufi"/>
                <a:cs typeface="Droid Arabic Kufi"/>
                <a:sym typeface="Droid Arabic Kufi"/>
                <a:rtl/>
              </a:rPr>
              <a:t>: باستخدام أسئلة الاستخراج (ماذا فعلتِ؟ ماذا تعلمتِ؟ ما النتائج؟)، صفي تجربة من حياتك في فقرة قصيرة.</a:t>
            </a:r>
          </a:p>
          <a:p>
            <a:pPr marL="0" lvl="0" indent="0" algn="r" rtl="1">
              <a:lnSpc>
                <a:spcPts val="4806"/>
              </a:lnSpc>
            </a:pPr>
            <a:endParaRPr lang="ar-EG" sz="3204">
              <a:solidFill>
                <a:srgbClr val="000000"/>
              </a:solidFill>
              <a:latin typeface="Arabic DROID KUFI"/>
              <a:ea typeface="Droid Arabic Kufi"/>
              <a:cs typeface="Droid Arabic Kufi"/>
              <a:sym typeface="Droid Arabic Kufi"/>
              <a:rtl/>
            </a:endParaRPr>
          </a:p>
          <a:p>
            <a:pPr marL="0" lvl="0" indent="0" algn="r" rtl="1">
              <a:lnSpc>
                <a:spcPts val="4806"/>
              </a:lnSpc>
            </a:pPr>
            <a:endParaRPr lang="ar-EG" sz="3204">
              <a:solidFill>
                <a:srgbClr val="000000"/>
              </a:solidFill>
              <a:latin typeface="Arabic DROID KUFI"/>
              <a:ea typeface="Droid Arabic Kufi"/>
              <a:cs typeface="Droid Arabic Kufi"/>
              <a:sym typeface="Droid Arabic Kufi"/>
              <a:rtl/>
            </a:endParaRPr>
          </a:p>
        </p:txBody>
      </p:sp>
      <p:sp>
        <p:nvSpPr>
          <p:cNvPr id="4" name="TextBox 4"/>
          <p:cNvSpPr txBox="1"/>
          <p:nvPr/>
        </p:nvSpPr>
        <p:spPr>
          <a:xfrm>
            <a:off x="274320" y="1559008"/>
            <a:ext cx="12495759" cy="692497"/>
          </a:xfrm>
          <a:prstGeom prst="rect">
            <a:avLst/>
          </a:prstGeom>
        </p:spPr>
        <p:txBody>
          <a:bodyPr lIns="0" tIns="0" rIns="0" bIns="0" rtlCol="0" anchor="t">
            <a:spAutoFit/>
          </a:bodyPr>
          <a:lstStyle/>
          <a:p>
            <a:pPr marL="0" lvl="0" indent="0" algn="r" rtl="1">
              <a:lnSpc>
                <a:spcPts val="5150"/>
              </a:lnSpc>
            </a:pPr>
            <a:r>
              <a:rPr lang="ar-EG" sz="5000" b="1">
                <a:solidFill>
                  <a:srgbClr val="3361AE"/>
                </a:solidFill>
                <a:latin typeface="Arabic DROID KUFI"/>
                <a:ea typeface="Droid Arabic Kufi Bold"/>
                <a:cs typeface="Droid Arabic Kufi Bold"/>
                <a:sym typeface="Droid Arabic Kufi Bold"/>
                <a:rtl/>
              </a:rPr>
              <a:t>الاختبار الختامي للجزء الأول</a:t>
            </a:r>
          </a:p>
        </p:txBody>
      </p:sp>
      <p:sp>
        <p:nvSpPr>
          <p:cNvPr id="5" name="TextBox 5"/>
          <p:cNvSpPr txBox="1"/>
          <p:nvPr/>
        </p:nvSpPr>
        <p:spPr>
          <a:xfrm>
            <a:off x="-175442" y="8301480"/>
            <a:ext cx="15363054" cy="440505"/>
          </a:xfrm>
          <a:prstGeom prst="rect">
            <a:avLst/>
          </a:prstGeom>
        </p:spPr>
        <p:txBody>
          <a:bodyPr lIns="0" tIns="0" rIns="0" bIns="0" rtlCol="0" anchor="t">
            <a:spAutoFit/>
          </a:bodyPr>
          <a:lstStyle/>
          <a:p>
            <a:pPr algn="r" rtl="1">
              <a:lnSpc>
                <a:spcPts val="3296"/>
              </a:lnSpc>
              <a:spcBef>
                <a:spcPct val="0"/>
              </a:spcBef>
            </a:pPr>
            <a:r>
              <a:rPr lang="en-US" sz="3200" b="1">
                <a:solidFill>
                  <a:srgbClr val="000000"/>
                </a:solidFill>
                <a:latin typeface="Arabic DROID KUFI"/>
                <a:ea typeface="Droid Arabic Kufi Bold"/>
                <a:cs typeface="Droid Arabic Kufi Bold"/>
                <a:sym typeface="Droid Arabic Kufi Bold"/>
              </a:rPr>
              <a:t> .</a:t>
            </a:r>
            <a:r>
              <a:rPr lang="ar-EG" sz="3200" b="1">
                <a:solidFill>
                  <a:srgbClr val="F11010"/>
                </a:solidFill>
                <a:latin typeface="Arabic DROID KUFI"/>
                <a:ea typeface="Droid Arabic Kufi Bold"/>
                <a:cs typeface="Droid Arabic Kufi Bold"/>
                <a:sym typeface="Droid Arabic Kufi Bold"/>
                <a:rtl/>
              </a:rPr>
              <a:t>إرشاد</a:t>
            </a:r>
            <a:r>
              <a:rPr lang="ar-EG" sz="3200" b="1">
                <a:solidFill>
                  <a:srgbClr val="000000"/>
                </a:solidFill>
                <a:latin typeface="Arabic DROID KUFI"/>
                <a:ea typeface="Droid Arabic Kufi Bold"/>
                <a:cs typeface="Droid Arabic Kufi Bold"/>
                <a:sym typeface="Droid Arabic Kufi Bold"/>
                <a:rtl/>
              </a:rPr>
              <a:t>: ركزي على الإنجازات والنتائج القابلة للقياس، وتجنّب مجرد سرد المهام</a:t>
            </a:r>
            <a:r>
              <a:rPr lang="en-US" sz="3200" b="1">
                <a:solidFill>
                  <a:srgbClr val="F11010"/>
                </a:solidFill>
                <a:latin typeface="Arabic DROID KUFI"/>
                <a:ea typeface="Droid Arabic Kufi Bold"/>
                <a:cs typeface="Droid Arabic Kufi Bold"/>
                <a:sym typeface="Droid Arabic Kufi Bold"/>
              </a:rPr>
              <a:t>*</a:t>
            </a:r>
          </a:p>
        </p:txBody>
      </p:sp>
      <p:sp>
        <p:nvSpPr>
          <p:cNvPr id="7" name="Freeform 8">
            <a:extLst>
              <a:ext uri="{FF2B5EF4-FFF2-40B4-BE49-F238E27FC236}">
                <a16:creationId xmlns:a16="http://schemas.microsoft.com/office/drawing/2014/main" id="{054404B0-4E0A-37A2-8619-19D2CC497D4D}"/>
              </a:ext>
            </a:extLst>
          </p:cNvPr>
          <p:cNvSpPr/>
          <p:nvPr/>
        </p:nvSpPr>
        <p:spPr>
          <a:xfrm>
            <a:off x="15468599" y="-35719"/>
            <a:ext cx="2819402" cy="5928360"/>
          </a:xfrm>
          <a:custGeom>
            <a:avLst/>
            <a:gdLst/>
            <a:ahLst/>
            <a:cxnLst/>
            <a:rect l="l" t="t" r="r" b="b"/>
            <a:pathLst>
              <a:path w="4533900" h="5928360">
                <a:moveTo>
                  <a:pt x="0" y="0"/>
                </a:moveTo>
                <a:lnTo>
                  <a:pt x="4533900" y="0"/>
                </a:lnTo>
                <a:lnTo>
                  <a:pt x="4533900" y="5928360"/>
                </a:lnTo>
                <a:lnTo>
                  <a:pt x="0" y="5928360"/>
                </a:lnTo>
                <a:close/>
              </a:path>
            </a:pathLst>
          </a:custGeom>
          <a:blipFill>
            <a:blip r:embed="rId2"/>
            <a:stretch>
              <a:fillRect/>
            </a:stretch>
          </a:blipFill>
        </p:spPr>
        <p:txBody>
          <a:bodyPr/>
          <a:lstStyle/>
          <a:p>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22973" y="3346531"/>
            <a:ext cx="13842054" cy="5943710"/>
            <a:chOff x="0" y="57151"/>
            <a:chExt cx="18456073" cy="7924946"/>
          </a:xfrm>
        </p:grpSpPr>
        <p:sp>
          <p:nvSpPr>
            <p:cNvPr id="3" name="TextBox 3"/>
            <p:cNvSpPr txBox="1"/>
            <p:nvPr/>
          </p:nvSpPr>
          <p:spPr>
            <a:xfrm>
              <a:off x="156633" y="57151"/>
              <a:ext cx="17948937" cy="2280112"/>
            </a:xfrm>
            <a:prstGeom prst="rect">
              <a:avLst/>
            </a:prstGeom>
          </p:spPr>
          <p:txBody>
            <a:bodyPr lIns="0" tIns="0" rIns="0" bIns="0" rtlCol="0" anchor="t">
              <a:spAutoFit/>
            </a:bodyPr>
            <a:lstStyle/>
            <a:p>
              <a:pPr algn="r" rtl="1">
                <a:lnSpc>
                  <a:spcPts val="3296"/>
                </a:lnSpc>
                <a:spcBef>
                  <a:spcPct val="0"/>
                </a:spcBef>
              </a:pPr>
              <a:endParaRPr>
                <a:latin typeface="Arabic DROID KUFI"/>
              </a:endParaRPr>
            </a:p>
            <a:p>
              <a:pPr algn="r" rtl="1">
                <a:lnSpc>
                  <a:spcPts val="3296"/>
                </a:lnSpc>
                <a:spcBef>
                  <a:spcPct val="0"/>
                </a:spcBef>
              </a:pPr>
              <a:r>
                <a:rPr lang="ar-EG" sz="3200" b="1">
                  <a:solidFill>
                    <a:srgbClr val="000000"/>
                  </a:solidFill>
                  <a:latin typeface="Arabic DROID KUFI"/>
                  <a:ea typeface="Droid Arabic Kufi Bold"/>
                  <a:cs typeface="Droid Arabic Kufi Bold"/>
                  <a:sym typeface="Droid Arabic Kufi Bold"/>
                  <a:rtl/>
                </a:rPr>
                <a:t>س</a:t>
              </a:r>
              <a:r>
                <a:rPr lang="en-US" sz="3200" b="1">
                  <a:solidFill>
                    <a:srgbClr val="000000"/>
                  </a:solidFill>
                  <a:latin typeface="Arabic DROID KUFI"/>
                  <a:ea typeface="Droid Arabic Kufi Bold"/>
                  <a:cs typeface="Droid Arabic Kufi Bold"/>
                  <a:sym typeface="Droid Arabic Kufi Bold"/>
                </a:rPr>
                <a:t>1</a:t>
              </a:r>
              <a:r>
                <a:rPr lang="ar-EG" sz="3200" b="1">
                  <a:solidFill>
                    <a:srgbClr val="000000"/>
                  </a:solidFill>
                  <a:latin typeface="Arabic DROID KUFI"/>
                  <a:ea typeface="Droid Arabic Kufi Bold"/>
                  <a:cs typeface="Droid Arabic Kufi Bold"/>
                  <a:sym typeface="Droid Arabic Kufi Bold"/>
                  <a:rtl/>
                </a:rPr>
                <a:t>: ما الفرق بين المهارة والموهبة؟</a:t>
              </a:r>
            </a:p>
            <a:p>
              <a:pPr algn="r" rtl="1">
                <a:lnSpc>
                  <a:spcPts val="3296"/>
                </a:lnSpc>
                <a:spcBef>
                  <a:spcPct val="0"/>
                </a:spcBef>
              </a:pPr>
              <a:r>
                <a:rPr lang="ar-EG" sz="3200">
                  <a:solidFill>
                    <a:srgbClr val="000000"/>
                  </a:solidFill>
                  <a:latin typeface="Arabic DROID KUFI"/>
                  <a:ea typeface="Droid Arabic Kufi"/>
                  <a:cs typeface="Droid Arabic Kufi"/>
                  <a:sym typeface="Droid Arabic Kufi"/>
                  <a:rtl/>
                </a:rPr>
                <a:t> </a:t>
              </a:r>
            </a:p>
            <a:p>
              <a:pPr algn="r" rtl="1">
                <a:lnSpc>
                  <a:spcPts val="3296"/>
                </a:lnSpc>
                <a:spcBef>
                  <a:spcPct val="0"/>
                </a:spcBef>
              </a:pPr>
              <a:r>
                <a:rPr lang="ar-EG" sz="3200">
                  <a:solidFill>
                    <a:srgbClr val="000000"/>
                  </a:solidFill>
                  <a:latin typeface="Arabic DROID KUFI"/>
                  <a:ea typeface="Droid Arabic Kufi"/>
                  <a:cs typeface="Droid Arabic Kufi"/>
                  <a:sym typeface="Droid Arabic Kufi"/>
                  <a:rtl/>
                </a:rPr>
                <a:t>أ) لا فرق بينهما ب) المهارة مكتسبة والموهبة فطرية  ج) الموهبة أهم دائمًا</a:t>
              </a:r>
            </a:p>
          </p:txBody>
        </p:sp>
        <p:sp>
          <p:nvSpPr>
            <p:cNvPr id="4" name="TextBox 4"/>
            <p:cNvSpPr txBox="1"/>
            <p:nvPr/>
          </p:nvSpPr>
          <p:spPr>
            <a:xfrm>
              <a:off x="0" y="3303069"/>
              <a:ext cx="18153460" cy="2754600"/>
            </a:xfrm>
            <a:prstGeom prst="rect">
              <a:avLst/>
            </a:prstGeom>
          </p:spPr>
          <p:txBody>
            <a:bodyPr lIns="0" tIns="0" rIns="0" bIns="0" rtlCol="0" anchor="t">
              <a:spAutoFit/>
            </a:bodyPr>
            <a:lstStyle/>
            <a:p>
              <a:pPr algn="r" rtl="1">
                <a:lnSpc>
                  <a:spcPts val="3296"/>
                </a:lnSpc>
                <a:spcBef>
                  <a:spcPct val="0"/>
                </a:spcBef>
              </a:pPr>
              <a:r>
                <a:rPr lang="ar-EG" sz="3200" b="1">
                  <a:solidFill>
                    <a:srgbClr val="000000"/>
                  </a:solidFill>
                  <a:latin typeface="Arabic DROID KUFI"/>
                  <a:ea typeface="Droid Arabic Kufi Bold"/>
                  <a:cs typeface="Droid Arabic Kufi Bold"/>
                  <a:sym typeface="Droid Arabic Kufi Bold"/>
                  <a:rtl/>
                </a:rPr>
                <a:t>س</a:t>
              </a:r>
              <a:r>
                <a:rPr lang="en-US" sz="3200" b="1">
                  <a:solidFill>
                    <a:srgbClr val="000000"/>
                  </a:solidFill>
                  <a:latin typeface="Arabic DROID KUFI"/>
                  <a:ea typeface="Droid Arabic Kufi Bold"/>
                  <a:cs typeface="Droid Arabic Kufi Bold"/>
                  <a:sym typeface="Droid Arabic Kufi Bold"/>
                </a:rPr>
                <a:t>2</a:t>
              </a:r>
              <a:r>
                <a:rPr lang="ar-EG" sz="3200" b="1">
                  <a:solidFill>
                    <a:srgbClr val="000000"/>
                  </a:solidFill>
                  <a:latin typeface="Arabic DROID KUFI"/>
                  <a:ea typeface="Droid Arabic Kufi Bold"/>
                  <a:cs typeface="Droid Arabic Kufi Bold"/>
                  <a:sym typeface="Droid Arabic Kufi Bold"/>
                  <a:rtl/>
                </a:rPr>
                <a:t>: الخبرة هي: </a:t>
              </a:r>
            </a:p>
            <a:p>
              <a:pPr algn="r" rtl="1">
                <a:lnSpc>
                  <a:spcPts val="3296"/>
                </a:lnSpc>
                <a:spcBef>
                  <a:spcPct val="0"/>
                </a:spcBef>
              </a:pPr>
              <a:endParaRPr lang="ar-EG" sz="3200" b="1">
                <a:solidFill>
                  <a:srgbClr val="000000"/>
                </a:solidFill>
                <a:latin typeface="Arabic DROID KUFI"/>
                <a:ea typeface="Droid Arabic Kufi Bold"/>
                <a:cs typeface="Droid Arabic Kufi Bold"/>
                <a:sym typeface="Droid Arabic Kufi Bold"/>
                <a:rtl/>
              </a:endParaRPr>
            </a:p>
            <a:p>
              <a:pPr algn="r" rtl="1">
                <a:lnSpc>
                  <a:spcPts val="3296"/>
                </a:lnSpc>
                <a:spcBef>
                  <a:spcPct val="0"/>
                </a:spcBef>
              </a:pPr>
              <a:r>
                <a:rPr lang="ar-EG" sz="3200">
                  <a:solidFill>
                    <a:srgbClr val="000000"/>
                  </a:solidFill>
                  <a:latin typeface="Arabic DROID KUFI"/>
                  <a:ea typeface="Droid Arabic Kufi"/>
                  <a:cs typeface="Droid Arabic Kufi"/>
                  <a:sym typeface="Droid Arabic Kufi"/>
                  <a:rtl/>
                </a:rPr>
                <a:t>أ) المعلومات النظرية ب) التطبيق العملي للمعرفة  ج) الشهادات الرسمية فقط</a:t>
              </a:r>
            </a:p>
            <a:p>
              <a:pPr algn="r" rtl="1">
                <a:lnSpc>
                  <a:spcPts val="6992"/>
                </a:lnSpc>
                <a:spcBef>
                  <a:spcPct val="0"/>
                </a:spcBef>
              </a:pPr>
              <a:endParaRPr lang="ar-EG" sz="3200">
                <a:solidFill>
                  <a:srgbClr val="000000"/>
                </a:solidFill>
                <a:latin typeface="Arabic DROID KUFI"/>
                <a:ea typeface="Droid Arabic Kufi"/>
                <a:cs typeface="Droid Arabic Kufi"/>
                <a:sym typeface="Droid Arabic Kufi"/>
                <a:rtl/>
              </a:endParaRPr>
            </a:p>
          </p:txBody>
        </p:sp>
        <p:sp>
          <p:nvSpPr>
            <p:cNvPr id="5" name="TextBox 5"/>
            <p:cNvSpPr txBox="1"/>
            <p:nvPr/>
          </p:nvSpPr>
          <p:spPr>
            <a:xfrm>
              <a:off x="1230525" y="6266242"/>
              <a:ext cx="15253097" cy="1715855"/>
            </a:xfrm>
            <a:prstGeom prst="rect">
              <a:avLst/>
            </a:prstGeom>
          </p:spPr>
          <p:txBody>
            <a:bodyPr lIns="0" tIns="0" rIns="0" bIns="0" rtlCol="0" anchor="t">
              <a:spAutoFit/>
            </a:bodyPr>
            <a:lstStyle/>
            <a:p>
              <a:pPr algn="r" rtl="1">
                <a:lnSpc>
                  <a:spcPts val="3296"/>
                </a:lnSpc>
                <a:spcBef>
                  <a:spcPct val="0"/>
                </a:spcBef>
              </a:pPr>
              <a:r>
                <a:rPr lang="ar-EG" sz="3200" b="1">
                  <a:solidFill>
                    <a:srgbClr val="000000"/>
                  </a:solidFill>
                  <a:latin typeface="Arabic DROID KUFI"/>
                  <a:ea typeface="Droid Arabic Kufi Bold"/>
                  <a:cs typeface="Droid Arabic Kufi Bold"/>
                  <a:sym typeface="Droid Arabic Kufi Bold"/>
                  <a:rtl/>
                </a:rPr>
                <a:t>صح أم خطأ: </a:t>
              </a:r>
            </a:p>
            <a:p>
              <a:pPr algn="r" rtl="1">
                <a:lnSpc>
                  <a:spcPts val="3296"/>
                </a:lnSpc>
                <a:spcBef>
                  <a:spcPct val="0"/>
                </a:spcBef>
              </a:pPr>
              <a:endParaRPr lang="ar-EG" sz="3200" b="1">
                <a:solidFill>
                  <a:srgbClr val="000000"/>
                </a:solidFill>
                <a:latin typeface="Arabic DROID KUFI"/>
                <a:ea typeface="Droid Arabic Kufi Bold"/>
                <a:cs typeface="Droid Arabic Kufi Bold"/>
                <a:sym typeface="Droid Arabic Kufi Bold"/>
                <a:rtl/>
              </a:endParaRPr>
            </a:p>
            <a:p>
              <a:pPr algn="r" rtl="1">
                <a:lnSpc>
                  <a:spcPts val="3296"/>
                </a:lnSpc>
                <a:spcBef>
                  <a:spcPct val="0"/>
                </a:spcBef>
              </a:pPr>
              <a:r>
                <a:rPr lang="ar-EG" sz="3200">
                  <a:solidFill>
                    <a:srgbClr val="000000"/>
                  </a:solidFill>
                  <a:latin typeface="Arabic DROID KUFI"/>
                  <a:ea typeface="Droid Arabic Kufi"/>
                  <a:cs typeface="Droid Arabic Kufi"/>
                  <a:sym typeface="Droid Arabic Kufi"/>
                  <a:rtl/>
                </a:rPr>
                <a:t>يمكن اعتبار العمل التطوعي خبرة عملية في السيرة الذاتية. </a:t>
              </a:r>
            </a:p>
          </p:txBody>
        </p:sp>
        <p:sp>
          <p:nvSpPr>
            <p:cNvPr id="6" name="TextBox 6"/>
            <p:cNvSpPr txBox="1"/>
            <p:nvPr/>
          </p:nvSpPr>
          <p:spPr>
            <a:xfrm>
              <a:off x="17226952" y="6266242"/>
              <a:ext cx="1229121" cy="587340"/>
            </a:xfrm>
            <a:prstGeom prst="rect">
              <a:avLst/>
            </a:prstGeom>
          </p:spPr>
          <p:txBody>
            <a:bodyPr lIns="0" tIns="0" rIns="0" bIns="0" rtlCol="0" anchor="t">
              <a:spAutoFit/>
            </a:bodyPr>
            <a:lstStyle/>
            <a:p>
              <a:pPr algn="r" rtl="1">
                <a:lnSpc>
                  <a:spcPts val="3296"/>
                </a:lnSpc>
                <a:spcBef>
                  <a:spcPct val="0"/>
                </a:spcBef>
              </a:pPr>
              <a:r>
                <a:rPr lang="ar-EG" sz="3200" b="1">
                  <a:solidFill>
                    <a:srgbClr val="000000"/>
                  </a:solidFill>
                  <a:latin typeface="Arabic DROID KUFI"/>
                  <a:ea typeface="Droid Arabic Kufi Bold"/>
                  <a:cs typeface="Droid Arabic Kufi Bold"/>
                  <a:sym typeface="Droid Arabic Kufi Bold"/>
                  <a:rtl/>
                </a:rPr>
                <a:t>س</a:t>
              </a:r>
              <a:r>
                <a:rPr lang="en-US" sz="3200" b="1">
                  <a:solidFill>
                    <a:srgbClr val="000000"/>
                  </a:solidFill>
                  <a:latin typeface="Arabic DROID KUFI"/>
                  <a:ea typeface="Droid Arabic Kufi Bold"/>
                  <a:cs typeface="Droid Arabic Kufi Bold"/>
                  <a:sym typeface="Droid Arabic Kufi Bold"/>
                </a:rPr>
                <a:t>3</a:t>
              </a:r>
              <a:r>
                <a:rPr lang="ar-EG" sz="3200" b="1">
                  <a:solidFill>
                    <a:srgbClr val="000000"/>
                  </a:solidFill>
                  <a:latin typeface="Arabic DROID KUFI"/>
                  <a:ea typeface="Droid Arabic Kufi Bold"/>
                  <a:cs typeface="Droid Arabic Kufi Bold"/>
                  <a:sym typeface="Droid Arabic Kufi Bold"/>
                  <a:rtl/>
                </a:rPr>
                <a:t>:</a:t>
              </a:r>
            </a:p>
          </p:txBody>
        </p:sp>
      </p:grpSp>
      <p:sp>
        <p:nvSpPr>
          <p:cNvPr id="7" name="TextBox 7"/>
          <p:cNvSpPr txBox="1"/>
          <p:nvPr/>
        </p:nvSpPr>
        <p:spPr>
          <a:xfrm>
            <a:off x="3419965" y="1305712"/>
            <a:ext cx="10769104" cy="679449"/>
          </a:xfrm>
          <a:prstGeom prst="rect">
            <a:avLst/>
          </a:prstGeom>
        </p:spPr>
        <p:txBody>
          <a:bodyPr lIns="0" tIns="0" rIns="0" bIns="0" rtlCol="0" anchor="t">
            <a:spAutoFit/>
          </a:bodyPr>
          <a:lstStyle/>
          <a:p>
            <a:pPr algn="r" rtl="1">
              <a:lnSpc>
                <a:spcPts val="5149"/>
              </a:lnSpc>
              <a:spcBef>
                <a:spcPct val="0"/>
              </a:spcBef>
            </a:pPr>
            <a:r>
              <a:rPr lang="ar-EG" sz="4999" b="1">
                <a:solidFill>
                  <a:srgbClr val="3361AE"/>
                </a:solidFill>
                <a:latin typeface="Arabic DROID KUFI"/>
                <a:ea typeface="Droid Arabic Kufi Bold"/>
                <a:cs typeface="Droid Arabic Kufi Bold"/>
                <a:sym typeface="Droid Arabic Kufi Bold"/>
                <a:rtl/>
              </a:rPr>
              <a:t>أسئلة إختيار من متعدد / صح أو خطأ</a:t>
            </a:r>
          </a:p>
        </p:txBody>
      </p:sp>
      <p:sp>
        <p:nvSpPr>
          <p:cNvPr id="10" name="Freeform 8">
            <a:extLst>
              <a:ext uri="{FF2B5EF4-FFF2-40B4-BE49-F238E27FC236}">
                <a16:creationId xmlns:a16="http://schemas.microsoft.com/office/drawing/2014/main" id="{D7D32C0C-0C1D-119B-7A2F-2083B531A731}"/>
              </a:ext>
            </a:extLst>
          </p:cNvPr>
          <p:cNvSpPr/>
          <p:nvPr/>
        </p:nvSpPr>
        <p:spPr>
          <a:xfrm>
            <a:off x="15468599" y="-35719"/>
            <a:ext cx="2819402" cy="5928360"/>
          </a:xfrm>
          <a:custGeom>
            <a:avLst/>
            <a:gdLst/>
            <a:ahLst/>
            <a:cxnLst/>
            <a:rect l="l" t="t" r="r" b="b"/>
            <a:pathLst>
              <a:path w="4533900" h="5928360">
                <a:moveTo>
                  <a:pt x="0" y="0"/>
                </a:moveTo>
                <a:lnTo>
                  <a:pt x="4533900" y="0"/>
                </a:lnTo>
                <a:lnTo>
                  <a:pt x="4533900" y="5928360"/>
                </a:lnTo>
                <a:lnTo>
                  <a:pt x="0" y="5928360"/>
                </a:lnTo>
                <a:close/>
              </a:path>
            </a:pathLst>
          </a:custGeom>
          <a:blipFill>
            <a:blip r:embed="rId2"/>
            <a:stretch>
              <a:fillRect/>
            </a:stretch>
          </a:blipFill>
        </p:spPr>
        <p:txBody>
          <a:bodyPr/>
          <a:lstStyle/>
          <a:p>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265598" y="7182587"/>
            <a:ext cx="3044713" cy="3104413"/>
          </a:xfrm>
          <a:custGeom>
            <a:avLst/>
            <a:gdLst/>
            <a:ahLst/>
            <a:cxnLst/>
            <a:rect l="l" t="t" r="r" b="b"/>
            <a:pathLst>
              <a:path w="3044713" h="3104413">
                <a:moveTo>
                  <a:pt x="0" y="0"/>
                </a:moveTo>
                <a:lnTo>
                  <a:pt x="3044713" y="0"/>
                </a:lnTo>
                <a:lnTo>
                  <a:pt x="3044713" y="3104413"/>
                </a:lnTo>
                <a:lnTo>
                  <a:pt x="0" y="3104413"/>
                </a:lnTo>
                <a:lnTo>
                  <a:pt x="0" y="0"/>
                </a:lnTo>
                <a:close/>
              </a:path>
            </a:pathLst>
          </a:custGeom>
          <a:blipFill>
            <a:blip r:embed="rId2"/>
            <a:stretch>
              <a:fillRect/>
            </a:stretch>
          </a:blipFill>
        </p:spPr>
        <p:txBody>
          <a:bodyPr/>
          <a:lstStyle/>
          <a:p>
            <a:pPr algn="r" rtl="1"/>
            <a:endParaRPr lang="en-US">
              <a:latin typeface="Arabic DROID KUFI"/>
            </a:endParaRPr>
          </a:p>
        </p:txBody>
      </p:sp>
      <p:sp>
        <p:nvSpPr>
          <p:cNvPr id="4" name="TextBox 4"/>
          <p:cNvSpPr txBox="1"/>
          <p:nvPr/>
        </p:nvSpPr>
        <p:spPr>
          <a:xfrm>
            <a:off x="4801458" y="3968330"/>
            <a:ext cx="9270417" cy="3663247"/>
          </a:xfrm>
          <a:prstGeom prst="rect">
            <a:avLst/>
          </a:prstGeom>
        </p:spPr>
        <p:txBody>
          <a:bodyPr lIns="0" tIns="0" rIns="0" bIns="0" rtlCol="0" anchor="t">
            <a:spAutoFit/>
          </a:bodyPr>
          <a:lstStyle/>
          <a:p>
            <a:pPr marL="0" lvl="0" indent="0" algn="r" rtl="1">
              <a:lnSpc>
                <a:spcPts val="4827"/>
              </a:lnSpc>
            </a:pPr>
            <a:r>
              <a:rPr lang="ar-EG" sz="3218">
                <a:solidFill>
                  <a:srgbClr val="000000"/>
                </a:solidFill>
                <a:latin typeface="Arabic DROID KUFI"/>
                <a:ea typeface="Droid Arabic Kufi"/>
                <a:cs typeface="Droid Arabic Kufi"/>
                <a:sym typeface="Droid Arabic Kufi"/>
                <a:rtl/>
              </a:rPr>
              <a:t>بعد أن تعرّفت إلى نفسك وبنيت صورة واضحة عن مهاراتك وخبراتك، حان الوقت للانتقال إلى الخطوة التالية:</a:t>
            </a:r>
          </a:p>
          <a:p>
            <a:pPr marL="0" lvl="0" indent="0" algn="r" rtl="1">
              <a:lnSpc>
                <a:spcPts val="4827"/>
              </a:lnSpc>
            </a:pPr>
            <a:endParaRPr lang="ar-EG" sz="3218">
              <a:solidFill>
                <a:srgbClr val="000000"/>
              </a:solidFill>
              <a:latin typeface="Arabic DROID KUFI"/>
              <a:ea typeface="Droid Arabic Kufi"/>
              <a:cs typeface="Droid Arabic Kufi"/>
              <a:sym typeface="Droid Arabic Kufi"/>
              <a:rtl/>
            </a:endParaRPr>
          </a:p>
          <a:p>
            <a:pPr marL="0" lvl="0" indent="0" algn="r" rtl="1">
              <a:lnSpc>
                <a:spcPts val="4827"/>
              </a:lnSpc>
            </a:pPr>
            <a:r>
              <a:rPr lang="ar-EG" sz="3218">
                <a:solidFill>
                  <a:srgbClr val="000000"/>
                </a:solidFill>
                <a:latin typeface="Arabic DROID KUFI"/>
                <a:ea typeface="Droid Arabic Kufi"/>
                <a:cs typeface="Droid Arabic Kufi"/>
                <a:sym typeface="Droid Arabic Kufi"/>
                <a:rtl/>
              </a:rPr>
              <a:t>أهمية مهارات الاتصال والتواصل في بيئة العمل</a:t>
            </a:r>
          </a:p>
          <a:p>
            <a:pPr marL="0" lvl="0" indent="0" algn="r" rtl="1">
              <a:lnSpc>
                <a:spcPts val="4827"/>
              </a:lnSpc>
            </a:pPr>
            <a:r>
              <a:rPr lang="ar-EG" sz="3218">
                <a:solidFill>
                  <a:srgbClr val="000000"/>
                </a:solidFill>
                <a:latin typeface="Arabic DROID KUFI"/>
                <a:ea typeface="Droid Arabic Kufi"/>
                <a:cs typeface="Droid Arabic Kufi"/>
                <a:sym typeface="Droid Arabic Kufi"/>
                <a:rtl/>
              </a:rPr>
              <a:t>كيف يُكمّل فهم الذات بناء مهارات التواصل والعمل ضمن فريق.</a:t>
            </a:r>
          </a:p>
          <a:p>
            <a:pPr marL="0" lvl="0" indent="0" algn="r" rtl="1">
              <a:lnSpc>
                <a:spcPts val="4827"/>
              </a:lnSpc>
            </a:pPr>
            <a:r>
              <a:rPr lang="ar-EG" sz="3218">
                <a:solidFill>
                  <a:srgbClr val="000000"/>
                </a:solidFill>
                <a:latin typeface="Arabic DROID KUFI"/>
                <a:ea typeface="Droid Arabic Kufi"/>
                <a:cs typeface="Droid Arabic Kufi"/>
                <a:sym typeface="Droid Arabic Kufi"/>
                <a:rtl/>
              </a:rPr>
              <a:t>استعدي لاكتشاف أسرار التواصل الفعال في الجزء الثاني!</a:t>
            </a:r>
          </a:p>
        </p:txBody>
      </p:sp>
      <p:sp>
        <p:nvSpPr>
          <p:cNvPr id="5" name="Freeform 5"/>
          <p:cNvSpPr/>
          <p:nvPr/>
        </p:nvSpPr>
        <p:spPr>
          <a:xfrm rot="-10800000">
            <a:off x="14322657" y="4036549"/>
            <a:ext cx="1468923" cy="1028246"/>
          </a:xfrm>
          <a:custGeom>
            <a:avLst/>
            <a:gdLst/>
            <a:ahLst/>
            <a:cxnLst/>
            <a:rect l="l" t="t" r="r" b="b"/>
            <a:pathLst>
              <a:path w="1468923" h="1028246">
                <a:moveTo>
                  <a:pt x="0" y="0"/>
                </a:moveTo>
                <a:lnTo>
                  <a:pt x="1468923" y="0"/>
                </a:lnTo>
                <a:lnTo>
                  <a:pt x="1468923" y="1028246"/>
                </a:lnTo>
                <a:lnTo>
                  <a:pt x="0" y="102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algn="r" rtl="1"/>
            <a:endParaRPr lang="en-US">
              <a:latin typeface="Arabic DROID KUFI"/>
            </a:endParaRPr>
          </a:p>
        </p:txBody>
      </p:sp>
      <p:sp>
        <p:nvSpPr>
          <p:cNvPr id="6" name="TextBox 6"/>
          <p:cNvSpPr txBox="1"/>
          <p:nvPr/>
        </p:nvSpPr>
        <p:spPr>
          <a:xfrm>
            <a:off x="1393554" y="876300"/>
            <a:ext cx="13429375" cy="1923604"/>
          </a:xfrm>
          <a:prstGeom prst="rect">
            <a:avLst/>
          </a:prstGeom>
        </p:spPr>
        <p:txBody>
          <a:bodyPr lIns="0" tIns="0" rIns="0" bIns="0" rtlCol="0" anchor="t">
            <a:spAutoFit/>
          </a:bodyPr>
          <a:lstStyle/>
          <a:p>
            <a:pPr marL="0" lvl="0" indent="0" algn="ctr" rtl="1">
              <a:lnSpc>
                <a:spcPts val="7500"/>
              </a:lnSpc>
            </a:pPr>
            <a:r>
              <a:rPr lang="ar-EG" sz="5000" b="1">
                <a:solidFill>
                  <a:srgbClr val="3361AE"/>
                </a:solidFill>
                <a:latin typeface="Arabic DROID KUFI"/>
                <a:ea typeface="Droid Arabic Kufi Bold"/>
                <a:cs typeface="Droid Arabic Kufi Bold"/>
                <a:sym typeface="Droid Arabic Kufi Bold"/>
                <a:rtl/>
              </a:rPr>
              <a:t>تمهيد للجزء الثاني</a:t>
            </a:r>
            <a:endParaRPr lang="en-US"/>
          </a:p>
          <a:p>
            <a:pPr marL="0" lvl="0" indent="0" algn="ctr" rtl="1">
              <a:lnSpc>
                <a:spcPts val="7500"/>
              </a:lnSpc>
            </a:pPr>
            <a:r>
              <a:rPr lang="ar-EG" sz="5000" b="1">
                <a:solidFill>
                  <a:srgbClr val="3361AE"/>
                </a:solidFill>
                <a:latin typeface="Arabic DROID KUFI"/>
                <a:ea typeface="Droid Arabic Kufi Bold"/>
                <a:cs typeface="Droid Arabic Kufi Bold"/>
                <a:sym typeface="Droid Arabic Kufi Bold"/>
                <a:rtl/>
              </a:rPr>
              <a:t>الاتصال والتواصل الفعال والعمل الجماعي</a:t>
            </a:r>
            <a:endParaRPr lang="ar-EG" sz="5000" b="1">
              <a:solidFill>
                <a:srgbClr val="3361AE"/>
              </a:solidFill>
              <a:latin typeface="Arabic DROID KUFI"/>
              <a:ea typeface="Droid Arabic Kufi Bold"/>
              <a:cs typeface="Droid Arabic Kufi Bold"/>
              <a:rtl/>
            </a:endParaRPr>
          </a:p>
        </p:txBody>
      </p:sp>
      <p:sp>
        <p:nvSpPr>
          <p:cNvPr id="7" name="Freeform 7"/>
          <p:cNvSpPr/>
          <p:nvPr/>
        </p:nvSpPr>
        <p:spPr>
          <a:xfrm rot="-10800000">
            <a:off x="14309957" y="6057900"/>
            <a:ext cx="1468923" cy="1028246"/>
          </a:xfrm>
          <a:custGeom>
            <a:avLst/>
            <a:gdLst/>
            <a:ahLst/>
            <a:cxnLst/>
            <a:rect l="l" t="t" r="r" b="b"/>
            <a:pathLst>
              <a:path w="1468923" h="1028246">
                <a:moveTo>
                  <a:pt x="0" y="0"/>
                </a:moveTo>
                <a:lnTo>
                  <a:pt x="1468923" y="0"/>
                </a:lnTo>
                <a:lnTo>
                  <a:pt x="1468923" y="1028246"/>
                </a:lnTo>
                <a:lnTo>
                  <a:pt x="0" y="10282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algn="r" rtl="1"/>
            <a:endParaRPr lang="en-US">
              <a:latin typeface="Arabic DROID KUFI"/>
            </a:endParaRPr>
          </a:p>
        </p:txBody>
      </p:sp>
      <p:sp>
        <p:nvSpPr>
          <p:cNvPr id="9" name="Freeform 8">
            <a:extLst>
              <a:ext uri="{FF2B5EF4-FFF2-40B4-BE49-F238E27FC236}">
                <a16:creationId xmlns:a16="http://schemas.microsoft.com/office/drawing/2014/main" id="{DA383EC1-E3A8-2D06-F274-BD713F8A8EFE}"/>
              </a:ext>
            </a:extLst>
          </p:cNvPr>
          <p:cNvSpPr/>
          <p:nvPr/>
        </p:nvSpPr>
        <p:spPr>
          <a:xfrm>
            <a:off x="15468599" y="-35719"/>
            <a:ext cx="2819402" cy="5928360"/>
          </a:xfrm>
          <a:custGeom>
            <a:avLst/>
            <a:gdLst/>
            <a:ahLst/>
            <a:cxnLst/>
            <a:rect l="l" t="t" r="r" b="b"/>
            <a:pathLst>
              <a:path w="4533900" h="5928360">
                <a:moveTo>
                  <a:pt x="0" y="0"/>
                </a:moveTo>
                <a:lnTo>
                  <a:pt x="4533900" y="0"/>
                </a:lnTo>
                <a:lnTo>
                  <a:pt x="4533900" y="5928360"/>
                </a:lnTo>
                <a:lnTo>
                  <a:pt x="0" y="5928360"/>
                </a:lnTo>
                <a:close/>
              </a:path>
            </a:pathLst>
          </a:custGeom>
          <a:blipFill>
            <a:blip r:embed="rId4"/>
            <a:stretch>
              <a:fillRect/>
            </a:stretch>
          </a:blipFill>
        </p:spPr>
        <p:txBody>
          <a:bodyPr/>
          <a:lstStyle/>
          <a:p>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228630" y="4058036"/>
            <a:ext cx="9893176" cy="1085464"/>
          </a:xfrm>
          <a:prstGeom prst="rect">
            <a:avLst/>
          </a:prstGeom>
        </p:spPr>
        <p:txBody>
          <a:bodyPr lIns="0" tIns="0" rIns="0" bIns="0" rtlCol="0" anchor="t">
            <a:spAutoFit/>
          </a:bodyPr>
          <a:lstStyle/>
          <a:p>
            <a:pPr marL="0" lvl="0" indent="0" algn="ctr" rtl="1">
              <a:lnSpc>
                <a:spcPts val="8117"/>
              </a:lnSpc>
            </a:pPr>
            <a:r>
              <a:rPr lang="ar-EG" sz="8199" b="1">
                <a:solidFill>
                  <a:srgbClr val="3361AE"/>
                </a:solidFill>
                <a:latin typeface="Arabic DROID KUFI"/>
                <a:ea typeface="Droid Arabic Kufi Bold"/>
                <a:cs typeface="Droid Arabic Kufi Bold"/>
                <a:sym typeface="Droid Arabic Kufi Bold"/>
                <a:rtl/>
              </a:rPr>
              <a:t>شكراً لكِ!</a:t>
            </a:r>
          </a:p>
        </p:txBody>
      </p:sp>
      <p:sp>
        <p:nvSpPr>
          <p:cNvPr id="4" name="TextBox 4"/>
          <p:cNvSpPr txBox="1"/>
          <p:nvPr/>
        </p:nvSpPr>
        <p:spPr>
          <a:xfrm>
            <a:off x="4893037" y="5999099"/>
            <a:ext cx="9228769" cy="406076"/>
          </a:xfrm>
          <a:prstGeom prst="rect">
            <a:avLst/>
          </a:prstGeom>
        </p:spPr>
        <p:txBody>
          <a:bodyPr lIns="0" tIns="0" rIns="0" bIns="0" rtlCol="0" anchor="t">
            <a:spAutoFit/>
          </a:bodyPr>
          <a:lstStyle/>
          <a:p>
            <a:pPr marL="0" lvl="0" indent="0" algn="ctr" rtl="1">
              <a:lnSpc>
                <a:spcPts val="3127"/>
              </a:lnSpc>
            </a:pPr>
            <a:r>
              <a:rPr lang="ar-EG" sz="2895">
                <a:solidFill>
                  <a:srgbClr val="000000"/>
                </a:solidFill>
                <a:latin typeface="Arabic DROID KUFI"/>
                <a:ea typeface="Droid Arabic Kufi"/>
                <a:cs typeface="Droid Arabic Kufi"/>
                <a:sym typeface="Droid Arabic Kufi"/>
                <a:rtl/>
              </a:rPr>
              <a:t>نتمنى لك رحلة تعلّم موفّقة ومستقبلاً مهنياً مشرقاً</a:t>
            </a:r>
          </a:p>
        </p:txBody>
      </p:sp>
      <p:sp>
        <p:nvSpPr>
          <p:cNvPr id="7" name="Freeform 8">
            <a:extLst>
              <a:ext uri="{FF2B5EF4-FFF2-40B4-BE49-F238E27FC236}">
                <a16:creationId xmlns:a16="http://schemas.microsoft.com/office/drawing/2014/main" id="{5D3EE2CF-29E9-9F27-BDA6-6605C343B0BB}"/>
              </a:ext>
            </a:extLst>
          </p:cNvPr>
          <p:cNvSpPr/>
          <p:nvPr/>
        </p:nvSpPr>
        <p:spPr>
          <a:xfrm>
            <a:off x="0" y="0"/>
            <a:ext cx="2621280" cy="5052060"/>
          </a:xfrm>
          <a:custGeom>
            <a:avLst/>
            <a:gdLst/>
            <a:ahLst/>
            <a:cxnLst/>
            <a:rect l="l" t="t" r="r" b="b"/>
            <a:pathLst>
              <a:path w="2621280" h="5052060">
                <a:moveTo>
                  <a:pt x="0" y="0"/>
                </a:moveTo>
                <a:lnTo>
                  <a:pt x="2621280" y="0"/>
                </a:lnTo>
                <a:lnTo>
                  <a:pt x="2621280" y="5052060"/>
                </a:lnTo>
                <a:lnTo>
                  <a:pt x="0" y="5052060"/>
                </a:lnTo>
                <a:close/>
              </a:path>
            </a:pathLst>
          </a:custGeom>
          <a:blipFill>
            <a:blip r:embed="rId2"/>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3106</Words>
  <Application>Microsoft Office PowerPoint</Application>
  <PresentationFormat>مخصص</PresentationFormat>
  <Paragraphs>297</Paragraphs>
  <Slides>40</Slides>
  <Notes>0</Notes>
  <HiddenSlides>0</HiddenSlides>
  <MMClips>0</MMClips>
  <ScaleCrop>false</ScaleCrop>
  <HeadingPairs>
    <vt:vector size="4" baseType="variant">
      <vt:variant>
        <vt:lpstr>نسق</vt:lpstr>
      </vt:variant>
      <vt:variant>
        <vt:i4>1</vt:i4>
      </vt:variant>
      <vt:variant>
        <vt:lpstr>عناوين الشرائح</vt:lpstr>
      </vt:variant>
      <vt:variant>
        <vt:i4>40</vt:i4>
      </vt:variant>
    </vt:vector>
  </HeadingPairs>
  <TitlesOfParts>
    <vt:vector size="41" baseType="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Self-Learning Employability Slides</dc:title>
  <dc:creator>Lenovo</dc:creator>
  <cp:lastModifiedBy>Ahmad Adel  Ramdan</cp:lastModifiedBy>
  <cp:revision>163</cp:revision>
  <dcterms:created xsi:type="dcterms:W3CDTF">2006-08-16T00:00:00Z</dcterms:created>
  <dcterms:modified xsi:type="dcterms:W3CDTF">2026-10-29T10:03:18Z</dcterms:modified>
  <dc:identifier>DAHVb20BGaE</dc:identifier>
</cp:coreProperties>
</file>