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8288000" cy="10287000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Droid Arabic Kufi Bold" panose="020B0604020202020204" charset="0"/>
      <p:regular r:id="rId45"/>
    </p:embeddedFont>
    <p:embeddedFont>
      <p:font typeface="Droid Arabic Kufi" panose="020B0604020202020204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sv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4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9.sv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7" Type="http://schemas.openxmlformats.org/officeDocument/2006/relationships/image" Target="../media/image7.pn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6.sv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9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5" Type="http://schemas.openxmlformats.org/officeDocument/2006/relationships/image" Target="../media/image64.svg"/><Relationship Id="rId4" Type="http://schemas.openxmlformats.org/officeDocument/2006/relationships/image" Target="../media/image6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4777874" y="144268"/>
            <a:ext cx="8091999" cy="3702008"/>
          </a:xfrm>
          <a:custGeom>
            <a:avLst/>
            <a:gdLst/>
            <a:ahLst/>
            <a:cxnLst/>
            <a:rect l="l" t="t" r="r" b="b"/>
            <a:pathLst>
              <a:path w="8091999" h="3702008">
                <a:moveTo>
                  <a:pt x="0" y="0"/>
                </a:moveTo>
                <a:lnTo>
                  <a:pt x="8091999" y="0"/>
                </a:lnTo>
                <a:lnTo>
                  <a:pt x="8091999" y="3702008"/>
                </a:lnTo>
                <a:lnTo>
                  <a:pt x="0" y="3702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82308" y="4454708"/>
            <a:ext cx="14523385" cy="1866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7507"/>
              </a:lnSpc>
            </a:pPr>
            <a:r>
              <a:rPr lang="ar-EG" sz="5005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المهارات الأساسية في التوظيف والتشغيل</a:t>
            </a:r>
          </a:p>
          <a:p>
            <a:pPr marL="0" lvl="0" indent="0" algn="ctr" rtl="1">
              <a:lnSpc>
                <a:spcPts val="7507"/>
              </a:lnSpc>
            </a:pPr>
            <a:r>
              <a:rPr lang="ar-EG" sz="5005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الجزء الأول – التعرف إلى النفس وفهم الذات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67417" y="7129873"/>
            <a:ext cx="9228769" cy="575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425"/>
              </a:lnSpc>
            </a:pPr>
            <a:r>
              <a:rPr lang="ar-EG" sz="4097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عرض تعليمي ذاتي  |  </a:t>
            </a:r>
            <a:r>
              <a:rPr lang="en-US" sz="4097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17</a:t>
            </a:r>
            <a:r>
              <a:rPr lang="ar-EG" sz="4097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سبتمبر </a:t>
            </a:r>
            <a:r>
              <a:rPr lang="en-US" sz="4097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2026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B6FC2C2-E97C-2D1B-1676-288B4AB141A2}"/>
              </a:ext>
            </a:extLst>
          </p:cNvPr>
          <p:cNvSpPr/>
          <p:nvPr/>
        </p:nvSpPr>
        <p:spPr>
          <a:xfrm>
            <a:off x="0" y="0"/>
            <a:ext cx="2621280" cy="5052060"/>
          </a:xfrm>
          <a:custGeom>
            <a:avLst/>
            <a:gdLst/>
            <a:ahLst/>
            <a:cxnLst/>
            <a:rect l="l" t="t" r="r" b="b"/>
            <a:pathLst>
              <a:path w="2621280" h="5052060">
                <a:moveTo>
                  <a:pt x="0" y="0"/>
                </a:moveTo>
                <a:lnTo>
                  <a:pt x="2621280" y="0"/>
                </a:lnTo>
                <a:lnTo>
                  <a:pt x="2621280" y="5052060"/>
                </a:lnTo>
                <a:lnTo>
                  <a:pt x="0" y="505206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CA91CCBD-36BB-1301-6B1C-5872FCB84D6B}"/>
              </a:ext>
            </a:extLst>
          </p:cNvPr>
          <p:cNvSpPr txBox="1"/>
          <p:nvPr/>
        </p:nvSpPr>
        <p:spPr>
          <a:xfrm>
            <a:off x="473947" y="8719357"/>
            <a:ext cx="12889940" cy="1143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425"/>
              </a:lnSpc>
            </a:pPr>
            <a:r>
              <a:rPr lang="en-US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</a:rPr>
              <a:t>إذا كنتِ فتاة ذات إعاقة بصرية كلية، وتعذر على قارىء شاشتكِ قراءة المحتوى، يمكنكِ طلب العرض  بصيغة وورد من خلال نافذة إسألينا وشاركينا الموجدة في قسم إدارة المشاريع الناشئة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95014">
            <a:off x="510264" y="5589998"/>
            <a:ext cx="3601020" cy="4551052"/>
          </a:xfrm>
          <a:custGeom>
            <a:avLst/>
            <a:gdLst/>
            <a:ahLst/>
            <a:cxnLst/>
            <a:rect l="l" t="t" r="r" b="b"/>
            <a:pathLst>
              <a:path w="3601020" h="4551052">
                <a:moveTo>
                  <a:pt x="0" y="0"/>
                </a:moveTo>
                <a:lnTo>
                  <a:pt x="3601020" y="0"/>
                </a:lnTo>
                <a:lnTo>
                  <a:pt x="3601020" y="4551052"/>
                </a:lnTo>
                <a:lnTo>
                  <a:pt x="0" y="4551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15718" y="1104900"/>
            <a:ext cx="1257982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مقدمة إلى الجزء الأول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73885" y="2379759"/>
            <a:ext cx="13365535" cy="181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لماذا يبدأ البحث عن العمل بفهم الذات؟ معرفتك لنفسك هي أساس كل خطوة ناجحة نحو التوظيف. عندما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تعرف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 وقدراتك ورغباتك، تستطيعين تحديد المجال المناسب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لك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والتقدم بثقة ووضوح. هذا الجزء يساعدك على بناء صورة متكاملة عن نفسك كمحترفة.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10667" y="5276967"/>
            <a:ext cx="12428753" cy="181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الذي ستتعلميه في هذا الجزء؟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ستتعرف</a:t>
            </a:r>
            <a:r>
              <a:rPr lang="ar-SA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مفهوم الهوية المهنية، وتتعلم الفرق بين المهارات والقدرات والمواهب والخبرات، وستكتشفين أدوات لتقييم نقاط قوتك، وستتدربي على استخراج خبراتك وتحويلها إلى أدلة عملية قابلة للعرض في سيرتك الذاتية.</a:t>
            </a:r>
          </a:p>
        </p:txBody>
      </p:sp>
      <p:sp>
        <p:nvSpPr>
          <p:cNvPr id="6" name="Freeform 6"/>
          <p:cNvSpPr/>
          <p:nvPr/>
        </p:nvSpPr>
        <p:spPr>
          <a:xfrm rot="-10800000">
            <a:off x="16728449" y="5143500"/>
            <a:ext cx="1043732" cy="941070"/>
          </a:xfrm>
          <a:custGeom>
            <a:avLst/>
            <a:gdLst/>
            <a:ahLst/>
            <a:cxnLst/>
            <a:rect l="l" t="t" r="r" b="b"/>
            <a:pathLst>
              <a:path w="1043732" h="941070">
                <a:moveTo>
                  <a:pt x="0" y="0"/>
                </a:moveTo>
                <a:lnTo>
                  <a:pt x="1043732" y="0"/>
                </a:lnTo>
                <a:lnTo>
                  <a:pt x="1043732" y="941070"/>
                </a:lnTo>
                <a:lnTo>
                  <a:pt x="0" y="941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7" name="Freeform 7"/>
          <p:cNvSpPr/>
          <p:nvPr/>
        </p:nvSpPr>
        <p:spPr>
          <a:xfrm rot="-10800000">
            <a:off x="16728449" y="2249901"/>
            <a:ext cx="1043732" cy="941070"/>
          </a:xfrm>
          <a:custGeom>
            <a:avLst/>
            <a:gdLst/>
            <a:ahLst/>
            <a:cxnLst/>
            <a:rect l="l" t="t" r="r" b="b"/>
            <a:pathLst>
              <a:path w="1043732" h="941070">
                <a:moveTo>
                  <a:pt x="0" y="0"/>
                </a:moveTo>
                <a:lnTo>
                  <a:pt x="1043732" y="0"/>
                </a:lnTo>
                <a:lnTo>
                  <a:pt x="1043732" y="941070"/>
                </a:lnTo>
                <a:lnTo>
                  <a:pt x="0" y="9410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621280" cy="5052060"/>
          </a:xfrm>
          <a:custGeom>
            <a:avLst/>
            <a:gdLst/>
            <a:ahLst/>
            <a:cxnLst/>
            <a:rect l="l" t="t" r="r" b="b"/>
            <a:pathLst>
              <a:path w="2621280" h="5052060">
                <a:moveTo>
                  <a:pt x="0" y="0"/>
                </a:moveTo>
                <a:lnTo>
                  <a:pt x="2621280" y="0"/>
                </a:lnTo>
                <a:lnTo>
                  <a:pt x="2621280" y="5052060"/>
                </a:lnTo>
                <a:lnTo>
                  <a:pt x="0" y="505206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595989" y="2832457"/>
            <a:ext cx="3778893" cy="2569647"/>
          </a:xfrm>
          <a:custGeom>
            <a:avLst/>
            <a:gdLst/>
            <a:ahLst/>
            <a:cxnLst/>
            <a:rect l="l" t="t" r="r" b="b"/>
            <a:pathLst>
              <a:path w="3778893" h="2569647">
                <a:moveTo>
                  <a:pt x="0" y="0"/>
                </a:moveTo>
                <a:lnTo>
                  <a:pt x="3778894" y="0"/>
                </a:lnTo>
                <a:lnTo>
                  <a:pt x="3778894" y="2569647"/>
                </a:lnTo>
                <a:lnTo>
                  <a:pt x="0" y="25696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117388" y="2832457"/>
            <a:ext cx="3290942" cy="2616299"/>
          </a:xfrm>
          <a:custGeom>
            <a:avLst/>
            <a:gdLst/>
            <a:ahLst/>
            <a:cxnLst/>
            <a:rect l="l" t="t" r="r" b="b"/>
            <a:pathLst>
              <a:path w="3290942" h="2616299">
                <a:moveTo>
                  <a:pt x="0" y="0"/>
                </a:moveTo>
                <a:lnTo>
                  <a:pt x="3290943" y="0"/>
                </a:lnTo>
                <a:lnTo>
                  <a:pt x="3290943" y="2616299"/>
                </a:lnTo>
                <a:lnTo>
                  <a:pt x="0" y="26162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03132" y="1345514"/>
            <a:ext cx="13632250" cy="92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6980"/>
              </a:lnSpc>
            </a:pPr>
            <a:r>
              <a:rPr lang="ar-EG" sz="6777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طريقة استخدام هذا الجزء ذاتياً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19258" y="6279837"/>
            <a:ext cx="6541395" cy="3046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0"/>
              </a:lnSpc>
            </a:pPr>
            <a:r>
              <a:rPr lang="ar-EG" sz="3200" dirty="0" err="1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إقرئي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كل شريحة بتمعّن وتأنٍّ قبل الانتقال إلى التالية. نفّذي الأنشطة والتمارين العملية المقترحة في كل قسم. سجّلي ملاحظاتك وأفكارك الشخصية في دفتر خاص أو ملف رقمي مخصص لهذا الغرض.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03132" y="6584637"/>
            <a:ext cx="5576034" cy="181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أجيبي عن أسئلة التحقق بصدق وموضوعية لتقييم مستوى فهمك الحقيقي. لا تترددي في مراجعة المحتوى عدة مرات حسب حاجتكِ. 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1D23D4-D111-0BF3-AE3F-496B93FD4CF4}"/>
              </a:ext>
            </a:extLst>
          </p:cNvPr>
          <p:cNvSpPr/>
          <p:nvPr/>
        </p:nvSpPr>
        <p:spPr>
          <a:xfrm>
            <a:off x="0" y="0"/>
            <a:ext cx="2621280" cy="5052060"/>
          </a:xfrm>
          <a:custGeom>
            <a:avLst/>
            <a:gdLst/>
            <a:ahLst/>
            <a:cxnLst/>
            <a:rect l="l" t="t" r="r" b="b"/>
            <a:pathLst>
              <a:path w="2621280" h="5052060">
                <a:moveTo>
                  <a:pt x="0" y="0"/>
                </a:moveTo>
                <a:lnTo>
                  <a:pt x="2621280" y="0"/>
                </a:lnTo>
                <a:lnTo>
                  <a:pt x="2621280" y="5052060"/>
                </a:lnTo>
                <a:lnTo>
                  <a:pt x="0" y="505206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114425"/>
            <a:ext cx="12353482" cy="695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241"/>
              </a:lnSpc>
            </a:pPr>
            <a:r>
              <a:rPr lang="ar-EG" sz="5088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أهداف التعلم للجزء الأول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520694" y="3143586"/>
            <a:ext cx="14839868" cy="6588663"/>
            <a:chOff x="0" y="0"/>
            <a:chExt cx="19786490" cy="8784884"/>
          </a:xfrm>
        </p:grpSpPr>
        <p:sp>
          <p:nvSpPr>
            <p:cNvPr id="5" name="TextBox 5"/>
            <p:cNvSpPr txBox="1"/>
            <p:nvPr/>
          </p:nvSpPr>
          <p:spPr>
            <a:xfrm>
              <a:off x="585205" y="232231"/>
              <a:ext cx="16383182" cy="1600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 rtl="1">
                <a:lnSpc>
                  <a:spcPts val="4797"/>
                </a:lnSpc>
              </a:pPr>
              <a:r>
                <a:rPr lang="ar-EG" sz="3198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فهم الهوية المهنية وتحديد مفهوم الذات: التعرف على الهوية المهنية وأهميتها، والتمييز بين المهارات والقدرات والمواهب والرغبات والشهادات والخبرات مع أمثلة عملية واضحة.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300463"/>
              <a:ext cx="16968387" cy="1600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 rtl="1">
                <a:lnSpc>
                  <a:spcPts val="4797"/>
                </a:lnSpc>
              </a:pPr>
              <a:r>
                <a:rPr lang="ar-EG" sz="3198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اكتشاف نقاط القوة ومجالات التطوير: استخدام أدوات جرد المهارات واستبيانات تقييم الشخصية وطلب التغذية الراجعة من الآخرين للحصول على صورة واضحة عن قدراتك الحقيقية.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1996" y="6363793"/>
              <a:ext cx="15870607" cy="2421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 rtl="1">
                <a:lnSpc>
                  <a:spcPts val="4797"/>
                </a:lnSpc>
              </a:pPr>
              <a:r>
                <a:rPr lang="ar-EG" sz="3198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استخراج الخبرات وإعداد ملف الجرد الشخصي: تحويل تجاربك العملية والتطوعية والأكاديمية إلى أدلة عملية، وإعداد ملف جرد شخصي شامل للمهارات والخبرات يُستخدم في السيرة الذاتية والمقابلات.</a:t>
              </a:r>
            </a:p>
          </p:txBody>
        </p:sp>
        <p:sp>
          <p:nvSpPr>
            <p:cNvPr id="8" name="Freeform 8"/>
            <p:cNvSpPr/>
            <p:nvPr/>
          </p:nvSpPr>
          <p:spPr>
            <a:xfrm>
              <a:off x="17356765" y="3050413"/>
              <a:ext cx="2248777" cy="1495437"/>
            </a:xfrm>
            <a:custGeom>
              <a:avLst/>
              <a:gdLst/>
              <a:ahLst/>
              <a:cxnLst/>
              <a:rect l="l" t="t" r="r" b="b"/>
              <a:pathLst>
                <a:path w="2248777" h="1495437">
                  <a:moveTo>
                    <a:pt x="0" y="0"/>
                  </a:moveTo>
                  <a:lnTo>
                    <a:pt x="2248777" y="0"/>
                  </a:lnTo>
                  <a:lnTo>
                    <a:pt x="2248777" y="1495437"/>
                  </a:lnTo>
                  <a:lnTo>
                    <a:pt x="0" y="149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17537713" y="6153686"/>
              <a:ext cx="2248777" cy="1495437"/>
            </a:xfrm>
            <a:custGeom>
              <a:avLst/>
              <a:gdLst/>
              <a:ahLst/>
              <a:cxnLst/>
              <a:rect l="l" t="t" r="r" b="b"/>
              <a:pathLst>
                <a:path w="2248777" h="1495437">
                  <a:moveTo>
                    <a:pt x="0" y="0"/>
                  </a:moveTo>
                  <a:lnTo>
                    <a:pt x="2248777" y="0"/>
                  </a:lnTo>
                  <a:lnTo>
                    <a:pt x="2248777" y="1495437"/>
                  </a:lnTo>
                  <a:lnTo>
                    <a:pt x="0" y="149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17356765" y="0"/>
              <a:ext cx="2248777" cy="1495437"/>
            </a:xfrm>
            <a:custGeom>
              <a:avLst/>
              <a:gdLst/>
              <a:ahLst/>
              <a:cxnLst/>
              <a:rect l="l" t="t" r="r" b="b"/>
              <a:pathLst>
                <a:path w="2248777" h="1495437">
                  <a:moveTo>
                    <a:pt x="0" y="0"/>
                  </a:moveTo>
                  <a:lnTo>
                    <a:pt x="2248777" y="0"/>
                  </a:lnTo>
                  <a:lnTo>
                    <a:pt x="2248777" y="1495437"/>
                  </a:lnTo>
                  <a:lnTo>
                    <a:pt x="0" y="1495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 rot="-260652">
            <a:off x="113446" y="7445278"/>
            <a:ext cx="2329343" cy="2484632"/>
          </a:xfrm>
          <a:custGeom>
            <a:avLst/>
            <a:gdLst/>
            <a:ahLst/>
            <a:cxnLst/>
            <a:rect l="l" t="t" r="r" b="b"/>
            <a:pathLst>
              <a:path w="2329343" h="2484632">
                <a:moveTo>
                  <a:pt x="0" y="0"/>
                </a:moveTo>
                <a:lnTo>
                  <a:pt x="2329343" y="0"/>
                </a:lnTo>
                <a:lnTo>
                  <a:pt x="2329343" y="2484632"/>
                </a:lnTo>
                <a:lnTo>
                  <a:pt x="0" y="24846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B0F514D8-DED6-8218-F7AC-F614DF24B70B}"/>
              </a:ext>
            </a:extLst>
          </p:cNvPr>
          <p:cNvSpPr/>
          <p:nvPr/>
        </p:nvSpPr>
        <p:spPr>
          <a:xfrm>
            <a:off x="0" y="0"/>
            <a:ext cx="2621280" cy="5052060"/>
          </a:xfrm>
          <a:custGeom>
            <a:avLst/>
            <a:gdLst/>
            <a:ahLst/>
            <a:cxnLst/>
            <a:rect l="l" t="t" r="r" b="b"/>
            <a:pathLst>
              <a:path w="2621280" h="5052060">
                <a:moveTo>
                  <a:pt x="0" y="0"/>
                </a:moveTo>
                <a:lnTo>
                  <a:pt x="2621280" y="0"/>
                </a:lnTo>
                <a:lnTo>
                  <a:pt x="2621280" y="5052060"/>
                </a:lnTo>
                <a:lnTo>
                  <a:pt x="0" y="50520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217692">
            <a:off x="710108" y="7139287"/>
            <a:ext cx="2517059" cy="2692042"/>
          </a:xfrm>
          <a:custGeom>
            <a:avLst/>
            <a:gdLst/>
            <a:ahLst/>
            <a:cxnLst/>
            <a:rect l="l" t="t" r="r" b="b"/>
            <a:pathLst>
              <a:path w="2517059" h="2692042">
                <a:moveTo>
                  <a:pt x="0" y="0"/>
                </a:moveTo>
                <a:lnTo>
                  <a:pt x="2517059" y="0"/>
                </a:lnTo>
                <a:lnTo>
                  <a:pt x="2517059" y="2692042"/>
                </a:lnTo>
                <a:lnTo>
                  <a:pt x="0" y="26920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21367" y="1122562"/>
            <a:ext cx="1235348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اختبار قبلي قصير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81616" y="4030759"/>
            <a:ext cx="9974756" cy="751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474"/>
              </a:lnSpc>
            </a:pPr>
            <a:r>
              <a:rPr lang="ar-EG" sz="2871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</a:t>
            </a:r>
            <a:r>
              <a:rPr lang="ar-EG" sz="2871" b="1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لسؤال الأول</a:t>
            </a:r>
            <a:r>
              <a:rPr lang="ar-EG" sz="2871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ما الفرق بين المهارة والقدرة؟</a:t>
            </a:r>
          </a:p>
          <a:p>
            <a:pPr marL="0" lvl="0" indent="0" algn="r">
              <a:lnSpc>
                <a:spcPts val="1959"/>
              </a:lnSpc>
            </a:pPr>
            <a:endParaRPr lang="ar-EG" sz="2871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4320" y="3040262"/>
            <a:ext cx="15742116" cy="41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قبل أن تبدأي، أجيبي عن الأسئلة التالية بحسب ما تعرفيه حالياً، ثم قارني إجابتك بالإجابة النموذجية.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53716" y="5252029"/>
            <a:ext cx="12862720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السؤال الثاني</a:t>
            </a:r>
            <a:r>
              <a:rPr lang="ar-EG" sz="3009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كيف تعرّفين خبرتك العملية؟ واذكر مثالاً على موهبة 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شخصية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</a:t>
            </a:r>
            <a:endParaRPr lang="ar-EG" sz="3009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59982" y="6334328"/>
            <a:ext cx="13656454" cy="41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السؤال الثالث</a:t>
            </a:r>
            <a:r>
              <a:rPr lang="ar-EG" sz="3009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هل 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حصلت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شهادة رسمية؟ ما تأثيرها على فرص التوظيف؟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00E73801-E14A-36FB-0C1C-48EBA3CA2FCF}"/>
              </a:ext>
            </a:extLst>
          </p:cNvPr>
          <p:cNvSpPr/>
          <p:nvPr/>
        </p:nvSpPr>
        <p:spPr>
          <a:xfrm>
            <a:off x="13754100" y="0"/>
            <a:ext cx="4533900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41568" y="2860204"/>
            <a:ext cx="13280529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الإجابة النموذجية: للسؤال الأول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المهارة: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وطورت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بالممارسة</a:t>
            </a:r>
          </a:p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(مثل: استخدام برامج الحاسوب). القدرة: استعداد فطري أو مكتسبة</a:t>
            </a:r>
          </a:p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(مثل: التفكير التحليلي). المهارة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مكتسبة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بالتدريب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والقدرة قد تكون فطرية.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2712" y="5602022"/>
            <a:ext cx="16358443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الإجابة النموذجية للسؤال الثاني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الخبرة: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اكتسبت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تطبيق عملي في وظيفة أو تطوع</a:t>
            </a:r>
          </a:p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أو تدريب. ومن أمثلة المواهب: الخطابة، والرسم، والقيادة الطبيعية. الخبرة تختلف عن </a:t>
            </a:r>
          </a:p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المعرفة النظرية بالتطبيق الفعلي.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4320" y="7959522"/>
            <a:ext cx="16506835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52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الإجابة النموذجية للسؤال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الثالث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الشهادات تُثبت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إتقانك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لمهارة أو مجال وتزيد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مصداقيتك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أمام أصحاب العمل. فهي تفتح أبواباً وظيفية وترفع قيمتك التنافسية في سوق العمل.</a:t>
            </a:r>
          </a:p>
        </p:txBody>
      </p:sp>
      <p:sp>
        <p:nvSpPr>
          <p:cNvPr id="5" name="Freeform 5"/>
          <p:cNvSpPr/>
          <p:nvPr/>
        </p:nvSpPr>
        <p:spPr>
          <a:xfrm>
            <a:off x="13754100" y="0"/>
            <a:ext cx="4533900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74320" y="1170436"/>
            <a:ext cx="11658476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الإجابات النموذجية للاختبار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33075">
            <a:off x="521845" y="8287609"/>
            <a:ext cx="1320764" cy="1751286"/>
          </a:xfrm>
          <a:custGeom>
            <a:avLst/>
            <a:gdLst/>
            <a:ahLst/>
            <a:cxnLst/>
            <a:rect l="l" t="t" r="r" b="b"/>
            <a:pathLst>
              <a:path w="1320764" h="1751286">
                <a:moveTo>
                  <a:pt x="0" y="0"/>
                </a:moveTo>
                <a:lnTo>
                  <a:pt x="1320764" y="0"/>
                </a:lnTo>
                <a:lnTo>
                  <a:pt x="1320764" y="1751285"/>
                </a:lnTo>
                <a:lnTo>
                  <a:pt x="0" y="1751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57" b="-8557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74320" y="950852"/>
            <a:ext cx="16006548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750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لماذا يبدأ البحث عن العمل بفهم الذات؟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50025" y="2841597"/>
            <a:ext cx="13455137" cy="181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تساعدك معرفة الذات على تحديد المجال المناسب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فعندما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تعرف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ين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مهاراتك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واهتماماتك ورغباتك الحقيقية،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تستطيع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ين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توجيه جهودك نحو الفرص التي تناسبك فعلاً. كما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تبني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ثقة أكبر بنفسك عند التقديم على الوظائف وفي المقابلات، مما يجعل انطباعك أقوى وأكثر إقناعاً أمام أصحاب العمل.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32711" y="6020346"/>
            <a:ext cx="12574362" cy="2431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4800"/>
              </a:lnSpc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تمكّنك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معرفة ذاتك من تسويق نفسك بوضوح ودقة، فتعرفين كيف تعرضين مهاراتك وخبراتك بأسلوب يلفت الانتباه. مثال واقعي: شاب كان يتقدم لوظائف عشوائية دون نجاح، فلما توقف وفكّر في مهاراته ورغباته الحقيقية، اكتشف شغفه بخدمة العملاء، فتقدّم لوظيفة في هذا المجال وحصل عليها بسرعة وتفوّق فيها.</a:t>
            </a:r>
          </a:p>
        </p:txBody>
      </p:sp>
      <p:sp>
        <p:nvSpPr>
          <p:cNvPr id="6" name="Freeform 6"/>
          <p:cNvSpPr/>
          <p:nvPr/>
        </p:nvSpPr>
        <p:spPr>
          <a:xfrm>
            <a:off x="16268700" y="0"/>
            <a:ext cx="2019300" cy="10287000"/>
          </a:xfrm>
          <a:custGeom>
            <a:avLst/>
            <a:gdLst/>
            <a:ahLst/>
            <a:cxnLst/>
            <a:rect l="l" t="t" r="r" b="b"/>
            <a:pathLst>
              <a:path w="2019300" h="10287000">
                <a:moveTo>
                  <a:pt x="0" y="0"/>
                </a:moveTo>
                <a:lnTo>
                  <a:pt x="2019300" y="0"/>
                </a:lnTo>
                <a:lnTo>
                  <a:pt x="2019300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10800000">
            <a:off x="15175056" y="5916179"/>
            <a:ext cx="938686" cy="927834"/>
          </a:xfrm>
          <a:custGeom>
            <a:avLst/>
            <a:gdLst/>
            <a:ahLst/>
            <a:cxnLst/>
            <a:rect l="l" t="t" r="r" b="b"/>
            <a:pathLst>
              <a:path w="938686" h="927834">
                <a:moveTo>
                  <a:pt x="0" y="0"/>
                </a:moveTo>
                <a:lnTo>
                  <a:pt x="938685" y="0"/>
                </a:lnTo>
                <a:lnTo>
                  <a:pt x="938685" y="927834"/>
                </a:lnTo>
                <a:lnTo>
                  <a:pt x="0" y="927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8" name="Freeform 8"/>
          <p:cNvSpPr/>
          <p:nvPr/>
        </p:nvSpPr>
        <p:spPr>
          <a:xfrm rot="-10800000">
            <a:off x="15175056" y="2732026"/>
            <a:ext cx="938686" cy="927834"/>
          </a:xfrm>
          <a:custGeom>
            <a:avLst/>
            <a:gdLst/>
            <a:ahLst/>
            <a:cxnLst/>
            <a:rect l="l" t="t" r="r" b="b"/>
            <a:pathLst>
              <a:path w="938686" h="927834">
                <a:moveTo>
                  <a:pt x="0" y="0"/>
                </a:moveTo>
                <a:lnTo>
                  <a:pt x="938685" y="0"/>
                </a:lnTo>
                <a:lnTo>
                  <a:pt x="938685" y="927834"/>
                </a:lnTo>
                <a:lnTo>
                  <a:pt x="0" y="9278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3000" y="0"/>
            <a:ext cx="5715000" cy="2956560"/>
          </a:xfrm>
          <a:custGeom>
            <a:avLst/>
            <a:gdLst/>
            <a:ahLst/>
            <a:cxnLst/>
            <a:rect l="l" t="t" r="r" b="b"/>
            <a:pathLst>
              <a:path w="5715000" h="2956560">
                <a:moveTo>
                  <a:pt x="0" y="0"/>
                </a:moveTo>
                <a:lnTo>
                  <a:pt x="5715000" y="0"/>
                </a:lnTo>
                <a:lnTo>
                  <a:pt x="5715000" y="2956560"/>
                </a:lnTo>
                <a:lnTo>
                  <a:pt x="0" y="29565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117130" y="1917653"/>
            <a:ext cx="12953751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تعريف الهوية المهنية، وكيفية بناؤها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4320" y="3503907"/>
            <a:ext cx="17626167" cy="60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الهوية المهنية هي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 صورة واضحة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عنك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كمحترف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ة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تشمل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وخبراتك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وشخصيتك</a:t>
            </a:r>
            <a:r>
              <a:rPr lang="ar-SA" sz="320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بيئة العمل.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398417" y="5141572"/>
            <a:ext cx="15502071" cy="3667456"/>
            <a:chOff x="0" y="0"/>
            <a:chExt cx="20669428" cy="4889941"/>
          </a:xfrm>
        </p:grpSpPr>
        <p:sp>
          <p:nvSpPr>
            <p:cNvPr id="6" name="Freeform 6"/>
            <p:cNvSpPr/>
            <p:nvPr/>
          </p:nvSpPr>
          <p:spPr>
            <a:xfrm>
              <a:off x="18496676" y="941716"/>
              <a:ext cx="2172752" cy="1803384"/>
            </a:xfrm>
            <a:custGeom>
              <a:avLst/>
              <a:gdLst/>
              <a:ahLst/>
              <a:cxnLst/>
              <a:rect l="l" t="t" r="r" b="b"/>
              <a:pathLst>
                <a:path w="2172752" h="1803384">
                  <a:moveTo>
                    <a:pt x="0" y="0"/>
                  </a:moveTo>
                  <a:lnTo>
                    <a:pt x="2172752" y="0"/>
                  </a:lnTo>
                  <a:lnTo>
                    <a:pt x="2172752" y="1803384"/>
                  </a:lnTo>
                  <a:lnTo>
                    <a:pt x="0" y="1803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3726020" y="47625"/>
              <a:ext cx="6565328" cy="55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099"/>
                </a:lnSpc>
                <a:spcBef>
                  <a:spcPct val="0"/>
                </a:spcBef>
              </a:pPr>
              <a:r>
                <a:rPr lang="ar-EG" sz="3009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كيفية بناء هويتك المهنية: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069137" y="1598623"/>
              <a:ext cx="7111796" cy="55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099"/>
                </a:lnSpc>
                <a:spcBef>
                  <a:spcPct val="0"/>
                </a:spcBef>
              </a:pPr>
              <a:r>
                <a:rPr lang="ar-EG" sz="3009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حدّدي مهاراتكِ وقدراتكِ الفعلية.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8665313" y="949435"/>
              <a:ext cx="2172752" cy="1803384"/>
            </a:xfrm>
            <a:custGeom>
              <a:avLst/>
              <a:gdLst/>
              <a:ahLst/>
              <a:cxnLst/>
              <a:rect l="l" t="t" r="r" b="b"/>
              <a:pathLst>
                <a:path w="2172752" h="1803384">
                  <a:moveTo>
                    <a:pt x="0" y="0"/>
                  </a:moveTo>
                  <a:lnTo>
                    <a:pt x="2172751" y="0"/>
                  </a:lnTo>
                  <a:lnTo>
                    <a:pt x="2172751" y="1803384"/>
                  </a:lnTo>
                  <a:lnTo>
                    <a:pt x="0" y="1803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598623"/>
              <a:ext cx="8710172" cy="55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9"/>
                </a:lnSpc>
                <a:spcBef>
                  <a:spcPct val="0"/>
                </a:spcBef>
              </a:pPr>
              <a:r>
                <a:rPr lang="en-US" sz="3009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</a:rPr>
                <a:t>.</a:t>
              </a:r>
              <a:r>
                <a:rPr lang="ar-EG" sz="3009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استعرضي خبراتكِ وإنجازاتكِ السابقة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18460233" y="3086557"/>
              <a:ext cx="2172752" cy="1803384"/>
            </a:xfrm>
            <a:custGeom>
              <a:avLst/>
              <a:gdLst/>
              <a:ahLst/>
              <a:cxnLst/>
              <a:rect l="l" t="t" r="r" b="b"/>
              <a:pathLst>
                <a:path w="2172752" h="1803384">
                  <a:moveTo>
                    <a:pt x="0" y="0"/>
                  </a:moveTo>
                  <a:lnTo>
                    <a:pt x="2172751" y="0"/>
                  </a:lnTo>
                  <a:lnTo>
                    <a:pt x="2172751" y="1803384"/>
                  </a:lnTo>
                  <a:lnTo>
                    <a:pt x="0" y="1803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838064" y="3735745"/>
              <a:ext cx="7658612" cy="55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9"/>
                </a:lnSpc>
                <a:spcBef>
                  <a:spcPct val="0"/>
                </a:spcBef>
              </a:pPr>
              <a:r>
                <a:rPr lang="en-US" sz="3009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</a:rPr>
                <a:t> .</a:t>
              </a:r>
              <a:r>
                <a:rPr lang="ar-EG" sz="3009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عرّفي قيمكِ وأسلوبكِ في العمل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896" y="3735745"/>
              <a:ext cx="8550379" cy="5526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rtl="1">
                <a:lnSpc>
                  <a:spcPts val="3099"/>
                </a:lnSpc>
                <a:spcBef>
                  <a:spcPct val="0"/>
                </a:spcBef>
              </a:pPr>
              <a:r>
                <a:rPr lang="ar-EG" sz="3009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اربطي شخصيتكِ بما تقدميه للمؤسسة.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8665313" y="3086557"/>
              <a:ext cx="2172752" cy="1803384"/>
            </a:xfrm>
            <a:custGeom>
              <a:avLst/>
              <a:gdLst/>
              <a:ahLst/>
              <a:cxnLst/>
              <a:rect l="l" t="t" r="r" b="b"/>
              <a:pathLst>
                <a:path w="2172752" h="1803384">
                  <a:moveTo>
                    <a:pt x="0" y="0"/>
                  </a:moveTo>
                  <a:lnTo>
                    <a:pt x="2172751" y="0"/>
                  </a:lnTo>
                  <a:lnTo>
                    <a:pt x="2172751" y="1803384"/>
                  </a:lnTo>
                  <a:lnTo>
                    <a:pt x="0" y="1803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74320" y="8801735"/>
            <a:ext cx="17626167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*نشاط: </a:t>
            </a:r>
            <a:r>
              <a:rPr lang="ar-EG" sz="3200" dirty="0">
                <a:solidFill>
                  <a:srgbClr val="FF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</a:t>
            </a:r>
            <a:r>
              <a:rPr lang="ar-EG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كتبي وصفاً مهنياً مختصراً عن نفسك في </a:t>
            </a:r>
            <a:r>
              <a:rPr lang="en-US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3</a:t>
            </a:r>
            <a:r>
              <a:rPr lang="ar-EG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جمل، تتضمن مهاراتك وخبراتك وما تطمحي إليه</a:t>
            </a:r>
            <a:r>
              <a:rPr lang="ar-EG" sz="3200" b="1" dirty="0">
                <a:solidFill>
                  <a:srgbClr val="FF3131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b="1" dirty="0">
              <a:solidFill>
                <a:srgbClr val="FF3131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4320" y="3410199"/>
            <a:ext cx="16636811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815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تتكوّن هويتك المهنية من عدة عناصر، ومن المهم أن تميّز بينها. فاكتشاف هذه العناصر يساعدك على بناء مسار مهني ناجح ومناسب 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لك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وهي تشكّل أساس هويتك المهنية وتميّزك في سوق العمل.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95028" y="5334804"/>
            <a:ext cx="1700650" cy="413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المهارات: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503524" y="6486419"/>
            <a:ext cx="1592154" cy="413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القدرات: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598169" y="7725150"/>
            <a:ext cx="1497509" cy="41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المواهب: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45264" y="8775152"/>
            <a:ext cx="2250414" cy="4269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192"/>
              </a:lnSpc>
              <a:spcBef>
                <a:spcPct val="0"/>
              </a:spcBef>
            </a:pPr>
            <a:r>
              <a:rPr lang="ar-EG" sz="30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الرغبات: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55975" y="6483171"/>
            <a:ext cx="12426950" cy="413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الإمكانات الفطرية أو المكتسبة، مثل: التفكير التحليلي وحل المشكلات.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9543" y="8625912"/>
            <a:ext cx="13373382" cy="577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4785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تسعين لتحقيقه وتطمحين إليه مثل: العمل في مجال إدارة الموارد البشرية</a:t>
            </a:r>
            <a:r>
              <a:rPr lang="en-US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وريادة الأعمال.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43591" y="7722666"/>
            <a:ext cx="10039334" cy="413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الهبات الطبيعية الفريدة، مثل: الرسم، والحديث والخطابة.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7289079" y="5204935"/>
            <a:ext cx="649305" cy="548663"/>
          </a:xfrm>
          <a:custGeom>
            <a:avLst/>
            <a:gdLst/>
            <a:ahLst/>
            <a:cxnLst/>
            <a:rect l="l" t="t" r="r" b="b"/>
            <a:pathLst>
              <a:path w="649305" h="548663">
                <a:moveTo>
                  <a:pt x="0" y="0"/>
                </a:moveTo>
                <a:lnTo>
                  <a:pt x="649305" y="0"/>
                </a:lnTo>
                <a:lnTo>
                  <a:pt x="649305" y="548663"/>
                </a:lnTo>
                <a:lnTo>
                  <a:pt x="0" y="5486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39238" y="4289164"/>
            <a:ext cx="9525" cy="734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6992"/>
              </a:lnSpc>
              <a:spcBef>
                <a:spcPct val="0"/>
              </a:spcBef>
            </a:pPr>
            <a:endParaRPr>
              <a:latin typeface="Arabic DROID KUFI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819417" y="5334804"/>
            <a:ext cx="10963508" cy="413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3099"/>
              </a:lnSpc>
              <a:spcBef>
                <a:spcPct val="0"/>
              </a:spcBef>
            </a:pP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تتعلميه 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لتقوم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به، مثل: استخدام الحاسوب وبرامج الأوفيس.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7289079" y="6490077"/>
            <a:ext cx="679084" cy="573826"/>
          </a:xfrm>
          <a:custGeom>
            <a:avLst/>
            <a:gdLst/>
            <a:ahLst/>
            <a:cxnLst/>
            <a:rect l="l" t="t" r="r" b="b"/>
            <a:pathLst>
              <a:path w="679084" h="573826">
                <a:moveTo>
                  <a:pt x="0" y="0"/>
                </a:moveTo>
                <a:lnTo>
                  <a:pt x="679084" y="0"/>
                </a:lnTo>
                <a:lnTo>
                  <a:pt x="679084" y="573826"/>
                </a:lnTo>
                <a:lnTo>
                  <a:pt x="0" y="5738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17259300" y="7559203"/>
            <a:ext cx="679084" cy="573826"/>
          </a:xfrm>
          <a:custGeom>
            <a:avLst/>
            <a:gdLst/>
            <a:ahLst/>
            <a:cxnLst/>
            <a:rect l="l" t="t" r="r" b="b"/>
            <a:pathLst>
              <a:path w="679084" h="573826">
                <a:moveTo>
                  <a:pt x="0" y="0"/>
                </a:moveTo>
                <a:lnTo>
                  <a:pt x="679084" y="0"/>
                </a:lnTo>
                <a:lnTo>
                  <a:pt x="679084" y="573826"/>
                </a:lnTo>
                <a:lnTo>
                  <a:pt x="0" y="5738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259300" y="8625912"/>
            <a:ext cx="679084" cy="573826"/>
          </a:xfrm>
          <a:custGeom>
            <a:avLst/>
            <a:gdLst/>
            <a:ahLst/>
            <a:cxnLst/>
            <a:rect l="l" t="t" r="r" b="b"/>
            <a:pathLst>
              <a:path w="679084" h="573826">
                <a:moveTo>
                  <a:pt x="0" y="0"/>
                </a:moveTo>
                <a:lnTo>
                  <a:pt x="679084" y="0"/>
                </a:lnTo>
                <a:lnTo>
                  <a:pt x="679084" y="573827"/>
                </a:lnTo>
                <a:lnTo>
                  <a:pt x="0" y="5738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2040791" y="0"/>
            <a:ext cx="6461521" cy="3994546"/>
          </a:xfrm>
          <a:custGeom>
            <a:avLst/>
            <a:gdLst/>
            <a:ahLst/>
            <a:cxnLst/>
            <a:rect l="l" t="t" r="r" b="b"/>
            <a:pathLst>
              <a:path w="3086100" h="3619500">
                <a:moveTo>
                  <a:pt x="0" y="0"/>
                </a:moveTo>
                <a:lnTo>
                  <a:pt x="3086100" y="0"/>
                </a:lnTo>
                <a:lnTo>
                  <a:pt x="3086100" y="3619500"/>
                </a:lnTo>
                <a:lnTo>
                  <a:pt x="0" y="36195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631665" y="770250"/>
            <a:ext cx="12249054" cy="2014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8058"/>
              </a:lnSpc>
            </a:pPr>
            <a:r>
              <a:rPr lang="ar-EG" sz="51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الفرق بين المصطلحات الأساسية</a:t>
            </a:r>
          </a:p>
          <a:p>
            <a:pPr marL="0" lvl="0" indent="0" algn="ctr" rtl="1">
              <a:lnSpc>
                <a:spcPts val="8058"/>
              </a:lnSpc>
            </a:pPr>
            <a:r>
              <a:rPr lang="ar-EG" sz="51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(الجزء الأول)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63921" y="8016466"/>
            <a:ext cx="2227117" cy="1830603"/>
          </a:xfrm>
          <a:custGeom>
            <a:avLst/>
            <a:gdLst/>
            <a:ahLst/>
            <a:cxnLst/>
            <a:rect l="l" t="t" r="r" b="b"/>
            <a:pathLst>
              <a:path w="2227117" h="1830603">
                <a:moveTo>
                  <a:pt x="0" y="0"/>
                </a:moveTo>
                <a:lnTo>
                  <a:pt x="2227117" y="0"/>
                </a:lnTo>
                <a:lnTo>
                  <a:pt x="2227117" y="1830603"/>
                </a:lnTo>
                <a:lnTo>
                  <a:pt x="0" y="18306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39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4414" y="899008"/>
            <a:ext cx="15003742" cy="2014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8058"/>
              </a:lnSpc>
            </a:pPr>
            <a:r>
              <a:rPr lang="ar-EG" sz="51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الفرق بين المصطلحات الأساسية</a:t>
            </a:r>
          </a:p>
          <a:p>
            <a:pPr marL="0" lvl="0" indent="0" algn="ctr" rtl="1">
              <a:lnSpc>
                <a:spcPts val="8058"/>
              </a:lnSpc>
            </a:pPr>
            <a:r>
              <a:rPr lang="ar-EG" sz="51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(الجزء الثاني)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0525" y="4835427"/>
            <a:ext cx="15458678" cy="199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20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الشهادات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الوثائق الرسمية التي تُثبت إتقان مهارة أو مجال، مثل شهادة اللغة الإنجليزية أو دورة تدريبية معتمدة.</a:t>
            </a:r>
          </a:p>
          <a:p>
            <a:pPr marL="0" lvl="0" indent="0" algn="r" rtl="1">
              <a:lnSpc>
                <a:spcPts val="5439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5439"/>
              </a:lnSpc>
            </a:pPr>
            <a:r>
              <a:rPr lang="ar-EG" sz="3399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الخبرات: ما</a:t>
            </a:r>
            <a:r>
              <a:rPr lang="ar-EG" sz="33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اكتسبت</a:t>
            </a:r>
            <a:r>
              <a:rPr lang="ar-SA" sz="33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3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3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العمل أو الأنشطة المختلفة، سواء أكانت عملية، تطوعية، أم أكاديمية.</a:t>
            </a:r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08C1B3FC-9823-D0FE-69D6-F82851A965EC}"/>
              </a:ext>
            </a:extLst>
          </p:cNvPr>
          <p:cNvSpPr/>
          <p:nvPr/>
        </p:nvSpPr>
        <p:spPr>
          <a:xfrm>
            <a:off x="12040791" y="0"/>
            <a:ext cx="6461521" cy="3994546"/>
          </a:xfrm>
          <a:custGeom>
            <a:avLst/>
            <a:gdLst/>
            <a:ahLst/>
            <a:cxnLst/>
            <a:rect l="l" t="t" r="r" b="b"/>
            <a:pathLst>
              <a:path w="3086100" h="3619500">
                <a:moveTo>
                  <a:pt x="0" y="0"/>
                </a:moveTo>
                <a:lnTo>
                  <a:pt x="3086100" y="0"/>
                </a:lnTo>
                <a:lnTo>
                  <a:pt x="3086100" y="3619500"/>
                </a:lnTo>
                <a:lnTo>
                  <a:pt x="0" y="36195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42311" y="4993704"/>
            <a:ext cx="960550" cy="201716"/>
          </a:xfrm>
          <a:custGeom>
            <a:avLst/>
            <a:gdLst/>
            <a:ahLst/>
            <a:cxnLst/>
            <a:rect l="l" t="t" r="r" b="b"/>
            <a:pathLst>
              <a:path w="960550" h="201716">
                <a:moveTo>
                  <a:pt x="0" y="0"/>
                </a:moveTo>
                <a:lnTo>
                  <a:pt x="960551" y="0"/>
                </a:lnTo>
                <a:lnTo>
                  <a:pt x="960551" y="201715"/>
                </a:lnTo>
                <a:lnTo>
                  <a:pt x="0" y="2017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918810" y="2696099"/>
            <a:ext cx="12005370" cy="1290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صنّفي كل مثال بحسب نوع الشهادة أو الخبرة التي يمثّلها، ثم أضفي</a:t>
            </a:r>
          </a:p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أمثلة من تجربتك الشخصية.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325489" y="4527677"/>
            <a:ext cx="3996630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دورة حاسوب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أتممت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46858" y="5724525"/>
            <a:ext cx="4475262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تطوعت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ُ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تنفيذ فعالية: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31133" y="7102348"/>
            <a:ext cx="3542258" cy="41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099"/>
              </a:lnSpc>
              <a:spcBef>
                <a:spcPct val="0"/>
              </a:spcBef>
            </a:pP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أنجز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تُ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مشروعاً 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جامعياً:</a:t>
            </a:r>
            <a:endParaRPr lang="ar-EG" sz="3009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662213" y="8272227"/>
            <a:ext cx="3880098" cy="41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099"/>
              </a:lnSpc>
              <a:spcBef>
                <a:spcPct val="0"/>
              </a:spcBef>
            </a:pP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عملت</a:t>
            </a:r>
            <a:r>
              <a:rPr lang="ar-SA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ُ</a:t>
            </a:r>
            <a:r>
              <a:rPr lang="ar-EG" sz="300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وظيفة صفية</a:t>
            </a:r>
          </a:p>
        </p:txBody>
      </p:sp>
      <p:sp>
        <p:nvSpPr>
          <p:cNvPr id="8" name="Freeform 8"/>
          <p:cNvSpPr/>
          <p:nvPr/>
        </p:nvSpPr>
        <p:spPr>
          <a:xfrm>
            <a:off x="16443904" y="5998254"/>
            <a:ext cx="960550" cy="201716"/>
          </a:xfrm>
          <a:custGeom>
            <a:avLst/>
            <a:gdLst/>
            <a:ahLst/>
            <a:cxnLst/>
            <a:rect l="l" t="t" r="r" b="b"/>
            <a:pathLst>
              <a:path w="960550" h="201716">
                <a:moveTo>
                  <a:pt x="0" y="0"/>
                </a:moveTo>
                <a:lnTo>
                  <a:pt x="960551" y="0"/>
                </a:lnTo>
                <a:lnTo>
                  <a:pt x="960551" y="201715"/>
                </a:lnTo>
                <a:lnTo>
                  <a:pt x="0" y="2017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6508116" y="7095319"/>
            <a:ext cx="1038218" cy="218026"/>
          </a:xfrm>
          <a:custGeom>
            <a:avLst/>
            <a:gdLst/>
            <a:ahLst/>
            <a:cxnLst/>
            <a:rect l="l" t="t" r="r" b="b"/>
            <a:pathLst>
              <a:path w="1038218" h="218026">
                <a:moveTo>
                  <a:pt x="0" y="0"/>
                </a:moveTo>
                <a:lnTo>
                  <a:pt x="1038219" y="0"/>
                </a:lnTo>
                <a:lnTo>
                  <a:pt x="1038219" y="218026"/>
                </a:lnTo>
                <a:lnTo>
                  <a:pt x="0" y="218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6660516" y="8343341"/>
            <a:ext cx="1038218" cy="218026"/>
          </a:xfrm>
          <a:custGeom>
            <a:avLst/>
            <a:gdLst/>
            <a:ahLst/>
            <a:cxnLst/>
            <a:rect l="l" t="t" r="r" b="b"/>
            <a:pathLst>
              <a:path w="1038218" h="218026">
                <a:moveTo>
                  <a:pt x="0" y="0"/>
                </a:moveTo>
                <a:lnTo>
                  <a:pt x="1038219" y="0"/>
                </a:lnTo>
                <a:lnTo>
                  <a:pt x="1038219" y="218026"/>
                </a:lnTo>
                <a:lnTo>
                  <a:pt x="0" y="218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442367" y="4527677"/>
            <a:ext cx="1404491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شهادة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94034" y="5705475"/>
            <a:ext cx="2228999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خبرة تطوعية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727224" y="6829746"/>
            <a:ext cx="2388543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خبرة أكاديمية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94034" y="8064283"/>
            <a:ext cx="2388543" cy="62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216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خبرة أكاديمية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21049" y="1104900"/>
            <a:ext cx="9442636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تمرين عملي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43CD1302-72B6-9870-28C8-02075D0BB5F7}"/>
              </a:ext>
            </a:extLst>
          </p:cNvPr>
          <p:cNvSpPr/>
          <p:nvPr/>
        </p:nvSpPr>
        <p:spPr>
          <a:xfrm>
            <a:off x="0" y="0"/>
            <a:ext cx="2392680" cy="3169920"/>
          </a:xfrm>
          <a:custGeom>
            <a:avLst/>
            <a:gdLst/>
            <a:ahLst/>
            <a:cxnLst/>
            <a:rect l="l" t="t" r="r" b="b"/>
            <a:pathLst>
              <a:path w="2392680" h="3169920">
                <a:moveTo>
                  <a:pt x="0" y="0"/>
                </a:moveTo>
                <a:lnTo>
                  <a:pt x="2392680" y="0"/>
                </a:lnTo>
                <a:lnTo>
                  <a:pt x="2392680" y="3169920"/>
                </a:lnTo>
                <a:lnTo>
                  <a:pt x="0" y="316992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62123" y="1104900"/>
            <a:ext cx="9442636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أدوات اكتشاف نقاط القوة</a:t>
            </a:r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801268" y="2988923"/>
            <a:ext cx="13458032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6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هناك ثلاث أدوات رئيسية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تساعدك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اكتشاف نقاط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قوتك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ومجالات تطويرك:</a:t>
            </a:r>
          </a:p>
        </p:txBody>
      </p:sp>
      <p:sp>
        <p:nvSpPr>
          <p:cNvPr id="4" name="Freeform 4"/>
          <p:cNvSpPr/>
          <p:nvPr/>
        </p:nvSpPr>
        <p:spPr>
          <a:xfrm>
            <a:off x="16767690" y="4039086"/>
            <a:ext cx="1053542" cy="884975"/>
          </a:xfrm>
          <a:custGeom>
            <a:avLst/>
            <a:gdLst/>
            <a:ahLst/>
            <a:cxnLst/>
            <a:rect l="l" t="t" r="r" b="b"/>
            <a:pathLst>
              <a:path w="1053542" h="884975">
                <a:moveTo>
                  <a:pt x="0" y="0"/>
                </a:moveTo>
                <a:lnTo>
                  <a:pt x="1053542" y="0"/>
                </a:lnTo>
                <a:lnTo>
                  <a:pt x="1053542" y="884975"/>
                </a:lnTo>
                <a:lnTo>
                  <a:pt x="0" y="884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/>
            <a:endParaRPr lang="en-US">
              <a:latin typeface="Arabic DROID KUF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87020" y="4128968"/>
            <a:ext cx="16183077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2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: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قوائم جرد المهارات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سجّل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جميع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التقنية والشخصية،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وقيّم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مستواك في كل منها (قوي، متوسط، يحتاج تطوير)</a:t>
            </a:r>
          </a:p>
        </p:txBody>
      </p:sp>
      <p:sp>
        <p:nvSpPr>
          <p:cNvPr id="6" name="Freeform 6"/>
          <p:cNvSpPr/>
          <p:nvPr/>
        </p:nvSpPr>
        <p:spPr>
          <a:xfrm>
            <a:off x="16788478" y="5738560"/>
            <a:ext cx="1053542" cy="884975"/>
          </a:xfrm>
          <a:custGeom>
            <a:avLst/>
            <a:gdLst/>
            <a:ahLst/>
            <a:cxnLst/>
            <a:rect l="l" t="t" r="r" b="b"/>
            <a:pathLst>
              <a:path w="1053542" h="884975">
                <a:moveTo>
                  <a:pt x="0" y="0"/>
                </a:moveTo>
                <a:lnTo>
                  <a:pt x="1053542" y="0"/>
                </a:lnTo>
                <a:lnTo>
                  <a:pt x="1053542" y="884975"/>
                </a:lnTo>
                <a:lnTo>
                  <a:pt x="0" y="884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/>
            <a:endParaRPr lang="en-US">
              <a:latin typeface="Arabic DROID KUF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5980" y="5961612"/>
            <a:ext cx="16037710" cy="61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2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ستبيانات الشخصية والقدرات: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استخدمي أدوات تقييم موثوقة لاكتشاف أنماط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شخصيتك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وقدراتك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الفطرية والمكتسبة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9687" y="7525215"/>
            <a:ext cx="12603480" cy="613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120"/>
              </a:lnSpc>
              <a:spcBef>
                <a:spcPct val="0"/>
              </a:spcBef>
            </a:pP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اطلبي ملاحظات صادقة من مديرين وزملاء وأصدقاء حول نقاط قوتكِ ومجالات تطويرك</a:t>
            </a:r>
          </a:p>
        </p:txBody>
      </p:sp>
      <p:sp>
        <p:nvSpPr>
          <p:cNvPr id="9" name="Freeform 9"/>
          <p:cNvSpPr/>
          <p:nvPr/>
        </p:nvSpPr>
        <p:spPr>
          <a:xfrm>
            <a:off x="16809266" y="7438034"/>
            <a:ext cx="1053542" cy="884975"/>
          </a:xfrm>
          <a:custGeom>
            <a:avLst/>
            <a:gdLst/>
            <a:ahLst/>
            <a:cxnLst/>
            <a:rect l="l" t="t" r="r" b="b"/>
            <a:pathLst>
              <a:path w="1053542" h="884975">
                <a:moveTo>
                  <a:pt x="0" y="0"/>
                </a:moveTo>
                <a:lnTo>
                  <a:pt x="1053542" y="0"/>
                </a:lnTo>
                <a:lnTo>
                  <a:pt x="1053542" y="884975"/>
                </a:lnTo>
                <a:lnTo>
                  <a:pt x="0" y="8849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/>
            <a:endParaRPr lang="en-US">
              <a:latin typeface="Arabic DROID KUF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490443" y="7698340"/>
            <a:ext cx="5277247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6"/>
              </a:lnSpc>
              <a:spcBef>
                <a:spcPct val="0"/>
              </a:spcBef>
            </a:pPr>
            <a:r>
              <a: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التغذية الراجعة من الآخرين: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4320" y="8902993"/>
            <a:ext cx="15600068" cy="613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استخدمي نموذج جرد المهارات البسيط لتسجيل ما </a:t>
            </a:r>
            <a:r>
              <a:rPr lang="ar-EG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تعرف</a:t>
            </a:r>
            <a:r>
              <a:rPr lang="ar-SA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عن نفسك، </a:t>
            </a:r>
            <a:r>
              <a:rPr lang="ar-EG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وابد</a:t>
            </a:r>
            <a:r>
              <a:rPr lang="ar-SA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ئي</a:t>
            </a:r>
            <a:r>
              <a:rPr lang="ar-EG" sz="3200" dirty="0" smtClean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FF3131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رحلة اكتشافك المهني.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521699" y="9076118"/>
            <a:ext cx="2491980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296"/>
              </a:lnSpc>
              <a:spcBef>
                <a:spcPct val="0"/>
              </a:spcBef>
            </a:pPr>
            <a:r>
              <a: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*نشاط: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201900" y="0"/>
            <a:ext cx="3086100" cy="3619500"/>
          </a:xfrm>
          <a:custGeom>
            <a:avLst/>
            <a:gdLst/>
            <a:ahLst/>
            <a:cxnLst/>
            <a:rect l="l" t="t" r="r" b="b"/>
            <a:pathLst>
              <a:path w="3086100" h="3619500">
                <a:moveTo>
                  <a:pt x="0" y="0"/>
                </a:moveTo>
                <a:lnTo>
                  <a:pt x="3086100" y="0"/>
                </a:lnTo>
                <a:lnTo>
                  <a:pt x="3086100" y="3619500"/>
                </a:lnTo>
                <a:lnTo>
                  <a:pt x="0" y="36195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7009688" y="2903582"/>
            <a:ext cx="890864" cy="897390"/>
          </a:xfrm>
          <a:custGeom>
            <a:avLst/>
            <a:gdLst/>
            <a:ahLst/>
            <a:cxnLst/>
            <a:rect l="l" t="t" r="r" b="b"/>
            <a:pathLst>
              <a:path w="890864" h="897390">
                <a:moveTo>
                  <a:pt x="890864" y="0"/>
                </a:moveTo>
                <a:lnTo>
                  <a:pt x="0" y="0"/>
                </a:lnTo>
                <a:lnTo>
                  <a:pt x="0" y="897390"/>
                </a:lnTo>
                <a:lnTo>
                  <a:pt x="890864" y="897390"/>
                </a:lnTo>
                <a:lnTo>
                  <a:pt x="89086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98930" y="3159363"/>
            <a:ext cx="16506396" cy="584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اكتبي مهاراتك التقنية والشخصية، وضعي تقييماً ذاتياً لكل مهارة، على أن توضحي  نوع المهارة، وطبيعتها، وتقيمكِ الذاتي لها على أن يكون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تقييم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لنفسك ضمن إحدى الفئات التالية:  قوي، متوسط، يحتاج إلى تطوير.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وفيما يلي توضيح بالأمثلة على آلية الكتابة والتقييم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المثال الأول: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نوع المهارة: تقنية، المهارة: تصميم الجداول، التقييم الذاتي متوسط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المثال 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الثا</a:t>
            </a: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نوع المهارة: شخصية، المهارة: التواصل الفعال، التقييم الذاتي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قوي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.</a:t>
            </a: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المثال الثالث: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نوع المهارة: شخصية، المهارة: العمل تحت الضغط، التقييم الذاتي: يحتاج إلى تطوير.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750572" y="1349105"/>
            <a:ext cx="9803113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تمرين جرد المهارات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392680" cy="3169920"/>
          </a:xfrm>
          <a:custGeom>
            <a:avLst/>
            <a:gdLst/>
            <a:ahLst/>
            <a:cxnLst/>
            <a:rect l="l" t="t" r="r" b="b"/>
            <a:pathLst>
              <a:path w="2392680" h="3169920">
                <a:moveTo>
                  <a:pt x="0" y="0"/>
                </a:moveTo>
                <a:lnTo>
                  <a:pt x="2392680" y="0"/>
                </a:lnTo>
                <a:lnTo>
                  <a:pt x="2392680" y="3169920"/>
                </a:lnTo>
                <a:lnTo>
                  <a:pt x="0" y="316992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40280" cy="2651760"/>
          </a:xfrm>
          <a:custGeom>
            <a:avLst/>
            <a:gdLst/>
            <a:ahLst/>
            <a:cxnLst/>
            <a:rect l="l" t="t" r="r" b="b"/>
            <a:pathLst>
              <a:path w="2240280" h="2651760">
                <a:moveTo>
                  <a:pt x="0" y="0"/>
                </a:moveTo>
                <a:lnTo>
                  <a:pt x="2240280" y="0"/>
                </a:lnTo>
                <a:lnTo>
                  <a:pt x="2240280" y="2651760"/>
                </a:lnTo>
                <a:lnTo>
                  <a:pt x="0" y="26517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0800000">
            <a:off x="17353560" y="6417423"/>
            <a:ext cx="622880" cy="492075"/>
          </a:xfrm>
          <a:custGeom>
            <a:avLst/>
            <a:gdLst/>
            <a:ahLst/>
            <a:cxnLst/>
            <a:rect l="l" t="t" r="r" b="b"/>
            <a:pathLst>
              <a:path w="622880" h="492075">
                <a:moveTo>
                  <a:pt x="0" y="0"/>
                </a:moveTo>
                <a:lnTo>
                  <a:pt x="622880" y="0"/>
                </a:lnTo>
                <a:lnTo>
                  <a:pt x="622880" y="492076"/>
                </a:lnTo>
                <a:lnTo>
                  <a:pt x="0" y="4920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-13855" y="2357297"/>
            <a:ext cx="16876069" cy="3199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120"/>
              </a:lnSpc>
            </a:pPr>
            <a:endParaRPr dirty="0">
              <a:latin typeface="Arabic DROID KUFI"/>
            </a:endParaRPr>
          </a:p>
          <a:p>
            <a:pPr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ابدئي بكتابة جرد لمهارتك بصيغة متكاملة ، بحيث تذكري دليل للمهارات التي كان تقييمك فيها قوي، وتوضحي إجراء/ خطة للتطوير للمهارات التي كان تقييمها متوسط أو يحتاج إلى تطوير</a:t>
            </a:r>
          </a:p>
          <a:p>
            <a:pPr algn="ct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</a:p>
          <a:p>
            <a:pPr algn="ct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4320" y="5113877"/>
            <a:ext cx="16984980" cy="608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وفيما يلي توضيح بالأمثلة على كيفية كتابة جرد متكامل للمهارات: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4320" y="6293598"/>
            <a:ext cx="16984980" cy="3270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المهارة: التواصل الفعال، التقييم الذاتي: قوي، الدليل: تمكنت من إقامة علاقات دائمة مع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5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زملاء في المهنة من خلال مشاركتي في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فعاليات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ميدانية مختلفة خلال شهر ونصف فقط.</a:t>
            </a:r>
          </a:p>
          <a:p>
            <a:pPr algn="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المهارة: تصميم الجداول، التقييم الذاتي: متوسط، خطة التطوير: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الانضمام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إلى دورة تدريبية في التعامل مع برامج </a:t>
            </a:r>
            <a:r>
              <a:rPr lang="en-US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Microsoft office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7" name="Freeform 7"/>
          <p:cNvSpPr/>
          <p:nvPr/>
        </p:nvSpPr>
        <p:spPr>
          <a:xfrm rot="-10800000">
            <a:off x="17353560" y="8390200"/>
            <a:ext cx="670313" cy="529548"/>
          </a:xfrm>
          <a:custGeom>
            <a:avLst/>
            <a:gdLst/>
            <a:ahLst/>
            <a:cxnLst/>
            <a:rect l="l" t="t" r="r" b="b"/>
            <a:pathLst>
              <a:path w="670313" h="529548">
                <a:moveTo>
                  <a:pt x="0" y="0"/>
                </a:moveTo>
                <a:lnTo>
                  <a:pt x="670313" y="0"/>
                </a:lnTo>
                <a:lnTo>
                  <a:pt x="670313" y="529547"/>
                </a:lnTo>
                <a:lnTo>
                  <a:pt x="0" y="5295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17047388" y="3040756"/>
            <a:ext cx="641328" cy="646027"/>
          </a:xfrm>
          <a:custGeom>
            <a:avLst/>
            <a:gdLst/>
            <a:ahLst/>
            <a:cxnLst/>
            <a:rect l="l" t="t" r="r" b="b"/>
            <a:pathLst>
              <a:path w="641328" h="646027">
                <a:moveTo>
                  <a:pt x="641329" y="0"/>
                </a:moveTo>
                <a:lnTo>
                  <a:pt x="0" y="0"/>
                </a:lnTo>
                <a:lnTo>
                  <a:pt x="0" y="646026"/>
                </a:lnTo>
                <a:lnTo>
                  <a:pt x="641329" y="646026"/>
                </a:lnTo>
                <a:lnTo>
                  <a:pt x="64132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927289" y="1204507"/>
            <a:ext cx="5988546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7999"/>
              </a:lnSpc>
              <a:spcBef>
                <a:spcPct val="0"/>
              </a:spcBef>
            </a:pPr>
            <a:r>
              <a:rPr lang="ar-EG" sz="4999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تمرين جرد المهارات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1454" y="3255345"/>
            <a:ext cx="15118990" cy="3847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نصائح لطلب الملاحظات بفعالية:</a:t>
            </a: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اختاري الوقت المناسب وكوني محددة في طلبك</a:t>
            </a: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اسألي: «ما المهارة التي تراها أقوى لديّ؟»</a:t>
            </a: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اسألي: «ما الجانب الذي تنصحيني بتطويره؟»</a:t>
            </a: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اسألي: «كيف أبدو في التعاون مع الفريق؟»</a:t>
            </a:r>
          </a:p>
          <a:p>
            <a:pPr marL="0" lvl="0" indent="0" algn="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941553" y="4068935"/>
            <a:ext cx="486849" cy="417721"/>
          </a:xfrm>
          <a:custGeom>
            <a:avLst/>
            <a:gdLst/>
            <a:ahLst/>
            <a:cxnLst/>
            <a:rect l="l" t="t" r="r" b="b"/>
            <a:pathLst>
              <a:path w="486849" h="417721">
                <a:moveTo>
                  <a:pt x="0" y="0"/>
                </a:moveTo>
                <a:lnTo>
                  <a:pt x="486849" y="0"/>
                </a:lnTo>
                <a:lnTo>
                  <a:pt x="486849" y="417720"/>
                </a:lnTo>
                <a:lnTo>
                  <a:pt x="0" y="4177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947" r="-65947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22682" y="1104900"/>
            <a:ext cx="9442636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طلب التغذية الراجعة</a:t>
            </a:r>
          </a:p>
        </p:txBody>
      </p:sp>
      <p:sp>
        <p:nvSpPr>
          <p:cNvPr id="5" name="Freeform 5"/>
          <p:cNvSpPr/>
          <p:nvPr/>
        </p:nvSpPr>
        <p:spPr>
          <a:xfrm>
            <a:off x="15935027" y="5382714"/>
            <a:ext cx="531756" cy="456251"/>
          </a:xfrm>
          <a:custGeom>
            <a:avLst/>
            <a:gdLst/>
            <a:ahLst/>
            <a:cxnLst/>
            <a:rect l="l" t="t" r="r" b="b"/>
            <a:pathLst>
              <a:path w="531756" h="456251">
                <a:moveTo>
                  <a:pt x="0" y="0"/>
                </a:moveTo>
                <a:lnTo>
                  <a:pt x="531756" y="0"/>
                </a:lnTo>
                <a:lnTo>
                  <a:pt x="531756" y="456252"/>
                </a:lnTo>
                <a:lnTo>
                  <a:pt x="0" y="456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947" r="-65947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5905749" y="5991366"/>
            <a:ext cx="531756" cy="456251"/>
          </a:xfrm>
          <a:custGeom>
            <a:avLst/>
            <a:gdLst/>
            <a:ahLst/>
            <a:cxnLst/>
            <a:rect l="l" t="t" r="r" b="b"/>
            <a:pathLst>
              <a:path w="531756" h="456251">
                <a:moveTo>
                  <a:pt x="0" y="0"/>
                </a:moveTo>
                <a:lnTo>
                  <a:pt x="531756" y="0"/>
                </a:lnTo>
                <a:lnTo>
                  <a:pt x="531756" y="456251"/>
                </a:lnTo>
                <a:lnTo>
                  <a:pt x="0" y="456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47" r="-65947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5940388" y="4724780"/>
            <a:ext cx="488014" cy="418720"/>
          </a:xfrm>
          <a:custGeom>
            <a:avLst/>
            <a:gdLst/>
            <a:ahLst/>
            <a:cxnLst/>
            <a:rect l="l" t="t" r="r" b="b"/>
            <a:pathLst>
              <a:path w="488014" h="418720">
                <a:moveTo>
                  <a:pt x="0" y="0"/>
                </a:moveTo>
                <a:lnTo>
                  <a:pt x="488014" y="0"/>
                </a:lnTo>
                <a:lnTo>
                  <a:pt x="488014" y="418720"/>
                </a:lnTo>
                <a:lnTo>
                  <a:pt x="0" y="4187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947" r="-65947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754100" y="0"/>
            <a:ext cx="4533900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650014" y="7485059"/>
            <a:ext cx="3687756" cy="2710501"/>
          </a:xfrm>
          <a:custGeom>
            <a:avLst/>
            <a:gdLst/>
            <a:ahLst/>
            <a:cxnLst/>
            <a:rect l="l" t="t" r="r" b="b"/>
            <a:pathLst>
              <a:path w="3687756" h="2710501">
                <a:moveTo>
                  <a:pt x="0" y="0"/>
                </a:moveTo>
                <a:lnTo>
                  <a:pt x="3687756" y="0"/>
                </a:lnTo>
                <a:lnTo>
                  <a:pt x="3687756" y="2710501"/>
                </a:lnTo>
                <a:lnTo>
                  <a:pt x="0" y="27105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4429210" y="7217110"/>
            <a:ext cx="13261194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نشاط: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اختاري</a:t>
            </a: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en-US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3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أشخاص (مدير، زميل، صديق)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واطلب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منهم ملاحظات حول مهاراتك وخبراتك لبناء صورة واضحة عن نفسك مهنياً</a:t>
            </a: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46975" y="3367024"/>
            <a:ext cx="644281" cy="602403"/>
          </a:xfrm>
          <a:custGeom>
            <a:avLst/>
            <a:gdLst/>
            <a:ahLst/>
            <a:cxnLst/>
            <a:rect l="l" t="t" r="r" b="b"/>
            <a:pathLst>
              <a:path w="644281" h="602403">
                <a:moveTo>
                  <a:pt x="0" y="0"/>
                </a:moveTo>
                <a:lnTo>
                  <a:pt x="644281" y="0"/>
                </a:lnTo>
                <a:lnTo>
                  <a:pt x="644281" y="602403"/>
                </a:lnTo>
                <a:lnTo>
                  <a:pt x="0" y="6024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91380" y="1738135"/>
            <a:ext cx="1014050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مراجعة التجارب السابقة</a:t>
            </a:r>
          </a:p>
        </p:txBody>
      </p:sp>
      <p:sp>
        <p:nvSpPr>
          <p:cNvPr id="4" name="Freeform 4"/>
          <p:cNvSpPr/>
          <p:nvPr/>
        </p:nvSpPr>
        <p:spPr>
          <a:xfrm>
            <a:off x="11529060" y="53578"/>
            <a:ext cx="6758940" cy="4069080"/>
          </a:xfrm>
          <a:custGeom>
            <a:avLst/>
            <a:gdLst/>
            <a:ahLst/>
            <a:cxnLst/>
            <a:rect l="l" t="t" r="r" b="b"/>
            <a:pathLst>
              <a:path w="6758940" h="4069080">
                <a:moveTo>
                  <a:pt x="0" y="0"/>
                </a:moveTo>
                <a:lnTo>
                  <a:pt x="6758940" y="0"/>
                </a:lnTo>
                <a:lnTo>
                  <a:pt x="675894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74320" y="7295428"/>
            <a:ext cx="2468880" cy="2801072"/>
          </a:xfrm>
          <a:custGeom>
            <a:avLst/>
            <a:gdLst/>
            <a:ahLst/>
            <a:cxnLst/>
            <a:rect l="l" t="t" r="r" b="b"/>
            <a:pathLst>
              <a:path w="2362680" h="2554249">
                <a:moveTo>
                  <a:pt x="0" y="0"/>
                </a:moveTo>
                <a:lnTo>
                  <a:pt x="2362680" y="0"/>
                </a:lnTo>
                <a:lnTo>
                  <a:pt x="2362680" y="2554249"/>
                </a:lnTo>
                <a:lnTo>
                  <a:pt x="0" y="2554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4320" y="3243199"/>
            <a:ext cx="16301488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2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همية مراجعة كل تجربة بموضوعية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انظري إلى تجاربكِ العملية والتطوعية والأكاديمية   </a:t>
            </a:r>
          </a:p>
          <a:p>
            <a:pPr marL="0" lvl="0" indent="0" algn="r" rtl="1">
              <a:lnSpc>
                <a:spcPts val="5152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بعين ناقدة وموضوعية. حدّدي ما الذي تعلمتيه في كل تجربة، وما الإنجازات التي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حققت</a:t>
            </a:r>
            <a:r>
              <a:rPr lang="ar-SA" sz="320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</a:t>
            </a:r>
          </a:p>
          <a:p>
            <a:pPr marL="0" lvl="0" indent="0" algn="r" rtl="1">
              <a:lnSpc>
                <a:spcPts val="5152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وكيف 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ساهمت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تطوير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وقدراتكِ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المهنية 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89277" y="6513590"/>
            <a:ext cx="15800426" cy="195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2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 تطبيقي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اختاري تجربة عمل أو تطوع سابقة، ثم اكتبي ملخصاً قصيراً يتضمن: ما الذي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ِه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ما المسؤوليات التي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تحملت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ما الذي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وما النتائج التي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حققت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هذا التمرين يساعدك على تحويل تجاربكِ إلى أدلة عملية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قابلة</a:t>
            </a:r>
            <a:endParaRPr lang="ar-SA" sz="3200" dirty="0" smtClean="0">
              <a:solidFill>
                <a:srgbClr val="F1101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5152"/>
              </a:lnSpc>
            </a:pP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للعرض</a:t>
            </a:r>
            <a:r>
              <a:rPr lang="ar-EG" sz="3200" dirty="0">
                <a:solidFill>
                  <a:srgbClr val="FF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979505" y="1747837"/>
            <a:ext cx="1172577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تحويل المهارة إلى دليل عملي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18093" y="3427254"/>
            <a:ext cx="13012519" cy="584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مثال: أثناء تدريبي في قسم الموارد البشرية، قمت بفرز أكثر من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100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سيرة ذاتية وتنظيم ملفات المرشحين.</a:t>
            </a:r>
          </a:p>
          <a:p>
            <a:pPr marL="0" lvl="0" indent="0" algn="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كيف تكتبي ذلك بشكل يُظهر مهارتك؟</a:t>
            </a:r>
          </a:p>
          <a:p>
            <a:pPr marL="0" lvl="0" indent="0" algn="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512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«قمت بمراجعة وتصنيف أكثر من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100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سيرة ذاتية، مما طوّر مهارتي في التقييم والانتباه للتفاصيل.»</a:t>
            </a:r>
          </a:p>
          <a:p>
            <a:pPr marL="0" lvl="0" indent="0" algn="r" rtl="1">
              <a:lnSpc>
                <a:spcPts val="512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5120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نشاط: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اكتبي جملة واحدة توضح مهارة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اكتسبت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تجربة محددة، مستخدماً: ماذا 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</a:t>
            </a: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+ ما النتيجة؟ + ما المهارة المكتسبة؟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BF971FCE-0918-761E-88C5-713BAF92A507}"/>
              </a:ext>
            </a:extLst>
          </p:cNvPr>
          <p:cNvSpPr/>
          <p:nvPr/>
        </p:nvSpPr>
        <p:spPr>
          <a:xfrm>
            <a:off x="11529060" y="53578"/>
            <a:ext cx="6758940" cy="4069080"/>
          </a:xfrm>
          <a:custGeom>
            <a:avLst/>
            <a:gdLst/>
            <a:ahLst/>
            <a:cxnLst/>
            <a:rect l="l" t="t" r="r" b="b"/>
            <a:pathLst>
              <a:path w="6758940" h="4069080">
                <a:moveTo>
                  <a:pt x="0" y="0"/>
                </a:moveTo>
                <a:lnTo>
                  <a:pt x="6758940" y="0"/>
                </a:lnTo>
                <a:lnTo>
                  <a:pt x="675894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33075">
            <a:off x="412920" y="8041830"/>
            <a:ext cx="1722721" cy="2023755"/>
          </a:xfrm>
          <a:custGeom>
            <a:avLst/>
            <a:gdLst/>
            <a:ahLst/>
            <a:cxnLst/>
            <a:rect l="l" t="t" r="r" b="b"/>
            <a:pathLst>
              <a:path w="1722721" h="2023755">
                <a:moveTo>
                  <a:pt x="0" y="0"/>
                </a:moveTo>
                <a:lnTo>
                  <a:pt x="1722721" y="0"/>
                </a:lnTo>
                <a:lnTo>
                  <a:pt x="1722721" y="2023755"/>
                </a:lnTo>
                <a:lnTo>
                  <a:pt x="0" y="20237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10800000">
            <a:off x="14144456" y="3067358"/>
            <a:ext cx="929997" cy="932077"/>
          </a:xfrm>
          <a:custGeom>
            <a:avLst/>
            <a:gdLst/>
            <a:ahLst/>
            <a:cxnLst/>
            <a:rect l="l" t="t" r="r" b="b"/>
            <a:pathLst>
              <a:path w="929997" h="932077">
                <a:moveTo>
                  <a:pt x="0" y="0"/>
                </a:moveTo>
                <a:lnTo>
                  <a:pt x="929996" y="0"/>
                </a:lnTo>
                <a:lnTo>
                  <a:pt x="929996" y="932077"/>
                </a:lnTo>
                <a:lnTo>
                  <a:pt x="0" y="932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95851" y="2089036"/>
            <a:ext cx="12844168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الفرق بين المعرفة والخبرة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89621" y="3065033"/>
            <a:ext cx="1203948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4799"/>
              </a:lnSpc>
            </a:pP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المعرفة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المعلومات التي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تعرف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مجموع ما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كتب ومحاضرات ودراسة نظرية. مثال: دراسة مادة الموارد البشرية وتعلم مفاهيم التوظيف وإدارة الأفراد نظرياً داخل قاعة الدراسة.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3010" y="5379480"/>
            <a:ext cx="12500402" cy="2027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439"/>
              </a:lnSpc>
            </a:pP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الخبرة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التطبيق العملي لتلك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المعرفة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أي</a:t>
            </a:r>
            <a:r>
              <a:rPr lang="ar-SA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هي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اكتسبته من ممارسة فعلية في بيئة العمل. مثال: العمل في قسم الموارد البشرية وفرز السير الذاتية وتنسيق المقابلات. لهذا يفضل أصحاب العمل من يجمع بين المعرفة والخبرة معاً.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14144456" y="5143500"/>
            <a:ext cx="929997" cy="932077"/>
          </a:xfrm>
          <a:custGeom>
            <a:avLst/>
            <a:gdLst/>
            <a:ahLst/>
            <a:cxnLst/>
            <a:rect l="l" t="t" r="r" b="b"/>
            <a:pathLst>
              <a:path w="929997" h="932077">
                <a:moveTo>
                  <a:pt x="0" y="0"/>
                </a:moveTo>
                <a:lnTo>
                  <a:pt x="929996" y="0"/>
                </a:lnTo>
                <a:lnTo>
                  <a:pt x="929996" y="932077"/>
                </a:lnTo>
                <a:lnTo>
                  <a:pt x="0" y="9320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0C6D4011-4992-8A0D-2B75-0FDF5E948A62}"/>
              </a:ext>
            </a:extLst>
          </p:cNvPr>
          <p:cNvSpPr/>
          <p:nvPr/>
        </p:nvSpPr>
        <p:spPr>
          <a:xfrm>
            <a:off x="11529060" y="53578"/>
            <a:ext cx="6758940" cy="4069080"/>
          </a:xfrm>
          <a:custGeom>
            <a:avLst/>
            <a:gdLst/>
            <a:ahLst/>
            <a:cxnLst/>
            <a:rect l="l" t="t" r="r" b="b"/>
            <a:pathLst>
              <a:path w="6758940" h="4069080">
                <a:moveTo>
                  <a:pt x="0" y="0"/>
                </a:moveTo>
                <a:lnTo>
                  <a:pt x="6758940" y="0"/>
                </a:lnTo>
                <a:lnTo>
                  <a:pt x="675894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496958" y="4010660"/>
            <a:ext cx="1459373" cy="1233170"/>
          </a:xfrm>
          <a:custGeom>
            <a:avLst/>
            <a:gdLst/>
            <a:ahLst/>
            <a:cxnLst/>
            <a:rect l="l" t="t" r="r" b="b"/>
            <a:pathLst>
              <a:path w="1459373" h="1233170">
                <a:moveTo>
                  <a:pt x="0" y="0"/>
                </a:moveTo>
                <a:lnTo>
                  <a:pt x="1459373" y="0"/>
                </a:lnTo>
                <a:lnTo>
                  <a:pt x="1459373" y="1233170"/>
                </a:lnTo>
                <a:lnTo>
                  <a:pt x="0" y="12331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13835" y="1887242"/>
            <a:ext cx="11734211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فوائد الخبرة لصاحب العمل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4090" y="3886835"/>
            <a:ext cx="12508379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12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تقلل فترة التدريب والتأهيل: الموظف ذو الخبرة يبدأ الإنتاج بشكل أسرع، مما يوفر الوقت والتكاليف على المؤسسة.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703900"/>
            <a:ext cx="12174051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512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تزيد من الإنتاجية والجودة: الخبرة تُمكّن الموظف من أداء مهامه بكفاءة وجودة عالية منذ اليوم الأول.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8455" y="8305074"/>
            <a:ext cx="15833390" cy="6136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 rtl="1">
              <a:lnSpc>
                <a:spcPts val="5119"/>
              </a:lnSpc>
            </a:pP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نشاط: </a:t>
            </a:r>
            <a:r>
              <a:rPr lang="ar-EG" sz="3199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حددي من خبراتك </a:t>
            </a:r>
            <a:r>
              <a:rPr lang="ar-EG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السابقة</a:t>
            </a:r>
            <a:r>
              <a:rPr lang="ar-SA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</a:t>
            </a:r>
            <a:r>
              <a:rPr lang="ar-EG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كيف يمكنك إضافة قيمة حقيقية لصاحب </a:t>
            </a:r>
            <a:r>
              <a:rPr lang="ar-EG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العمل</a:t>
            </a:r>
            <a:r>
              <a:rPr lang="ar-SA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</a:t>
            </a:r>
            <a:r>
              <a:rPr lang="ar-EG" sz="3199" dirty="0" smtClean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واكتبي جملة تُظهر ذلك بوضوح.</a:t>
            </a:r>
          </a:p>
        </p:txBody>
      </p:sp>
      <p:sp>
        <p:nvSpPr>
          <p:cNvPr id="8" name="Freeform 8"/>
          <p:cNvSpPr/>
          <p:nvPr/>
        </p:nvSpPr>
        <p:spPr>
          <a:xfrm>
            <a:off x="13496958" y="5727395"/>
            <a:ext cx="1459373" cy="1233170"/>
          </a:xfrm>
          <a:custGeom>
            <a:avLst/>
            <a:gdLst/>
            <a:ahLst/>
            <a:cxnLst/>
            <a:rect l="l" t="t" r="r" b="b"/>
            <a:pathLst>
              <a:path w="1459373" h="1233170">
                <a:moveTo>
                  <a:pt x="0" y="0"/>
                </a:moveTo>
                <a:lnTo>
                  <a:pt x="1459373" y="0"/>
                </a:lnTo>
                <a:lnTo>
                  <a:pt x="1459373" y="1233170"/>
                </a:lnTo>
                <a:lnTo>
                  <a:pt x="0" y="12331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5978F991-C63F-13EC-36EE-9089F4F75BBB}"/>
              </a:ext>
            </a:extLst>
          </p:cNvPr>
          <p:cNvSpPr/>
          <p:nvPr/>
        </p:nvSpPr>
        <p:spPr>
          <a:xfrm>
            <a:off x="11529060" y="53578"/>
            <a:ext cx="6758940" cy="4069080"/>
          </a:xfrm>
          <a:custGeom>
            <a:avLst/>
            <a:gdLst/>
            <a:ahLst/>
            <a:cxnLst/>
            <a:rect l="l" t="t" r="r" b="b"/>
            <a:pathLst>
              <a:path w="6758940" h="4069080">
                <a:moveTo>
                  <a:pt x="0" y="0"/>
                </a:moveTo>
                <a:lnTo>
                  <a:pt x="6758940" y="0"/>
                </a:lnTo>
                <a:lnTo>
                  <a:pt x="675894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10800000">
            <a:off x="15956968" y="3750557"/>
            <a:ext cx="616503" cy="570265"/>
          </a:xfrm>
          <a:custGeom>
            <a:avLst/>
            <a:gdLst/>
            <a:ahLst/>
            <a:cxnLst/>
            <a:rect l="l" t="t" r="r" b="b"/>
            <a:pathLst>
              <a:path w="616503" h="570265">
                <a:moveTo>
                  <a:pt x="0" y="0"/>
                </a:moveTo>
                <a:lnTo>
                  <a:pt x="616504" y="0"/>
                </a:lnTo>
                <a:lnTo>
                  <a:pt x="616504" y="570265"/>
                </a:lnTo>
                <a:lnTo>
                  <a:pt x="0" y="570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94551" y="1194197"/>
            <a:ext cx="1443581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أنواع الخبرات (الجزء الأول)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326332"/>
            <a:ext cx="14897100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لا تقتصر الخبرة على الوظائف الرسمية، بل تتنوع مصادرها، ومنها خمسة أنواع رئيسية: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6578" y="3626732"/>
            <a:ext cx="14786466" cy="1904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الخبرة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التطوعية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العمل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بدون أجر في منظمات أو مجتمعات أو فعاليات خيرية واجتماعية. مثال: التطوع في مخيمات شبابية أو حملات توعوية.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4320" y="7689055"/>
            <a:ext cx="15443938" cy="1921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الخبرة الوظيفية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العمل الرسمي في وظيفة مدفوعة الأجر. مثال: العمل موظفة في شركة أو مؤسسة حكومية أو خاصة. وتُعدّ من أقوى أنواع الخبرات لأنها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تعكس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الالتزام والمهنية.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93750" y="5578721"/>
            <a:ext cx="15124509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الخبرة التدريبية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</a:t>
            </a: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فترات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التدريب والتأهيل المهني سواء كانت إلزامية أو اختيارية. مثال: 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التدريب الصيفي في قسم الموارد البشرية أو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التسويق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.</a:t>
            </a: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9" name="Freeform 9"/>
          <p:cNvSpPr/>
          <p:nvPr/>
        </p:nvSpPr>
        <p:spPr>
          <a:xfrm rot="-10800000">
            <a:off x="15897330" y="5588370"/>
            <a:ext cx="735780" cy="680597"/>
          </a:xfrm>
          <a:custGeom>
            <a:avLst/>
            <a:gdLst/>
            <a:ahLst/>
            <a:cxnLst/>
            <a:rect l="l" t="t" r="r" b="b"/>
            <a:pathLst>
              <a:path w="735780" h="680597">
                <a:moveTo>
                  <a:pt x="0" y="0"/>
                </a:moveTo>
                <a:lnTo>
                  <a:pt x="735780" y="0"/>
                </a:lnTo>
                <a:lnTo>
                  <a:pt x="735780" y="680596"/>
                </a:lnTo>
                <a:lnTo>
                  <a:pt x="0" y="680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0" name="Freeform 10"/>
          <p:cNvSpPr/>
          <p:nvPr/>
        </p:nvSpPr>
        <p:spPr>
          <a:xfrm rot="-10800000">
            <a:off x="15897330" y="7735816"/>
            <a:ext cx="735780" cy="680597"/>
          </a:xfrm>
          <a:custGeom>
            <a:avLst/>
            <a:gdLst/>
            <a:ahLst/>
            <a:cxnLst/>
            <a:rect l="l" t="t" r="r" b="b"/>
            <a:pathLst>
              <a:path w="735780" h="680597">
                <a:moveTo>
                  <a:pt x="0" y="0"/>
                </a:moveTo>
                <a:lnTo>
                  <a:pt x="735780" y="0"/>
                </a:lnTo>
                <a:lnTo>
                  <a:pt x="735780" y="680597"/>
                </a:lnTo>
                <a:lnTo>
                  <a:pt x="0" y="680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97DA2CA7-2AF0-43C4-0411-2740A4EF5D4F}"/>
              </a:ext>
            </a:extLst>
          </p:cNvPr>
          <p:cNvSpPr/>
          <p:nvPr/>
        </p:nvSpPr>
        <p:spPr>
          <a:xfrm>
            <a:off x="11529060" y="12014"/>
            <a:ext cx="6758940" cy="4069080"/>
          </a:xfrm>
          <a:custGeom>
            <a:avLst/>
            <a:gdLst/>
            <a:ahLst/>
            <a:cxnLst/>
            <a:rect l="l" t="t" r="r" b="b"/>
            <a:pathLst>
              <a:path w="6758940" h="4069080">
                <a:moveTo>
                  <a:pt x="0" y="0"/>
                </a:moveTo>
                <a:lnTo>
                  <a:pt x="6758940" y="0"/>
                </a:lnTo>
                <a:lnTo>
                  <a:pt x="675894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75502" y="1869877"/>
            <a:ext cx="961412" cy="1100365"/>
          </a:xfrm>
          <a:custGeom>
            <a:avLst/>
            <a:gdLst/>
            <a:ahLst/>
            <a:cxnLst/>
            <a:rect l="l" t="t" r="r" b="b"/>
            <a:pathLst>
              <a:path w="961412" h="1100365">
                <a:moveTo>
                  <a:pt x="0" y="0"/>
                </a:moveTo>
                <a:lnTo>
                  <a:pt x="961412" y="0"/>
                </a:lnTo>
                <a:lnTo>
                  <a:pt x="961412" y="1100365"/>
                </a:lnTo>
                <a:lnTo>
                  <a:pt x="0" y="11003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249" r="-15249"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617105" y="1869877"/>
            <a:ext cx="1109248" cy="1217091"/>
          </a:xfrm>
          <a:custGeom>
            <a:avLst/>
            <a:gdLst/>
            <a:ahLst/>
            <a:cxnLst/>
            <a:rect l="l" t="t" r="r" b="b"/>
            <a:pathLst>
              <a:path w="1109248" h="1217091">
                <a:moveTo>
                  <a:pt x="0" y="0"/>
                </a:moveTo>
                <a:lnTo>
                  <a:pt x="1109247" y="0"/>
                </a:lnTo>
                <a:lnTo>
                  <a:pt x="1109247" y="1217092"/>
                </a:lnTo>
                <a:lnTo>
                  <a:pt x="0" y="12170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13356" y="818952"/>
            <a:ext cx="1643229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أنواع الخبرات (الجزء الثاني)</a:t>
            </a:r>
          </a:p>
        </p:txBody>
      </p:sp>
      <p:sp>
        <p:nvSpPr>
          <p:cNvPr id="5" name="Freeform 5"/>
          <p:cNvSpPr/>
          <p:nvPr/>
        </p:nvSpPr>
        <p:spPr>
          <a:xfrm>
            <a:off x="6527436" y="4825747"/>
            <a:ext cx="804149" cy="743838"/>
          </a:xfrm>
          <a:custGeom>
            <a:avLst/>
            <a:gdLst/>
            <a:ahLst/>
            <a:cxnLst/>
            <a:rect l="l" t="t" r="r" b="b"/>
            <a:pathLst>
              <a:path w="804149" h="743838">
                <a:moveTo>
                  <a:pt x="0" y="0"/>
                </a:moveTo>
                <a:lnTo>
                  <a:pt x="804149" y="0"/>
                </a:lnTo>
                <a:lnTo>
                  <a:pt x="804149" y="743838"/>
                </a:lnTo>
                <a:lnTo>
                  <a:pt x="0" y="743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6525994" y="5773062"/>
            <a:ext cx="804149" cy="743838"/>
          </a:xfrm>
          <a:custGeom>
            <a:avLst/>
            <a:gdLst/>
            <a:ahLst/>
            <a:cxnLst/>
            <a:rect l="l" t="t" r="r" b="b"/>
            <a:pathLst>
              <a:path w="804149" h="743838">
                <a:moveTo>
                  <a:pt x="0" y="0"/>
                </a:moveTo>
                <a:lnTo>
                  <a:pt x="804149" y="0"/>
                </a:lnTo>
                <a:lnTo>
                  <a:pt x="804149" y="743838"/>
                </a:lnTo>
                <a:lnTo>
                  <a:pt x="0" y="743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525994" y="6812175"/>
            <a:ext cx="804149" cy="743838"/>
          </a:xfrm>
          <a:custGeom>
            <a:avLst/>
            <a:gdLst/>
            <a:ahLst/>
            <a:cxnLst/>
            <a:rect l="l" t="t" r="r" b="b"/>
            <a:pathLst>
              <a:path w="804149" h="743838">
                <a:moveTo>
                  <a:pt x="0" y="0"/>
                </a:moveTo>
                <a:lnTo>
                  <a:pt x="804149" y="0"/>
                </a:lnTo>
                <a:lnTo>
                  <a:pt x="804149" y="743838"/>
                </a:lnTo>
                <a:lnTo>
                  <a:pt x="0" y="743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525994" y="7927488"/>
            <a:ext cx="804149" cy="743838"/>
          </a:xfrm>
          <a:custGeom>
            <a:avLst/>
            <a:gdLst/>
            <a:ahLst/>
            <a:cxnLst/>
            <a:rect l="l" t="t" r="r" b="b"/>
            <a:pathLst>
              <a:path w="804149" h="743838">
                <a:moveTo>
                  <a:pt x="0" y="0"/>
                </a:moveTo>
                <a:lnTo>
                  <a:pt x="804149" y="0"/>
                </a:lnTo>
                <a:lnTo>
                  <a:pt x="804149" y="743838"/>
                </a:lnTo>
                <a:lnTo>
                  <a:pt x="0" y="743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0073977" y="4561033"/>
            <a:ext cx="6414619" cy="3911734"/>
            <a:chOff x="0" y="0"/>
            <a:chExt cx="8552825" cy="5215645"/>
          </a:xfrm>
        </p:grpSpPr>
        <p:sp>
          <p:nvSpPr>
            <p:cNvPr id="10" name="Freeform 10"/>
            <p:cNvSpPr/>
            <p:nvPr/>
          </p:nvSpPr>
          <p:spPr>
            <a:xfrm>
              <a:off x="7375784" y="2901878"/>
              <a:ext cx="1072199" cy="991784"/>
            </a:xfrm>
            <a:custGeom>
              <a:avLst/>
              <a:gdLst/>
              <a:ahLst/>
              <a:cxnLst/>
              <a:rect l="l" t="t" r="r" b="b"/>
              <a:pathLst>
                <a:path w="1072199" h="991784">
                  <a:moveTo>
                    <a:pt x="0" y="0"/>
                  </a:moveTo>
                  <a:lnTo>
                    <a:pt x="1072199" y="0"/>
                  </a:lnTo>
                  <a:lnTo>
                    <a:pt x="1072199" y="991783"/>
                  </a:lnTo>
                  <a:lnTo>
                    <a:pt x="0" y="9917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algn="r" rtl="1"/>
              <a:endParaRPr lang="en-US">
                <a:latin typeface="Arabic DROID KUF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7480626" y="4223861"/>
              <a:ext cx="1072199" cy="991784"/>
            </a:xfrm>
            <a:custGeom>
              <a:avLst/>
              <a:gdLst/>
              <a:ahLst/>
              <a:cxnLst/>
              <a:rect l="l" t="t" r="r" b="b"/>
              <a:pathLst>
                <a:path w="1072199" h="991784">
                  <a:moveTo>
                    <a:pt x="0" y="0"/>
                  </a:moveTo>
                  <a:lnTo>
                    <a:pt x="1072198" y="0"/>
                  </a:lnTo>
                  <a:lnTo>
                    <a:pt x="1072198" y="991784"/>
                  </a:lnTo>
                  <a:lnTo>
                    <a:pt x="0" y="991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algn="r" rtl="1"/>
              <a:endParaRPr lang="en-US">
                <a:latin typeface="Arabic DROID KUFI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7327989" y="0"/>
              <a:ext cx="1072199" cy="991784"/>
            </a:xfrm>
            <a:custGeom>
              <a:avLst/>
              <a:gdLst/>
              <a:ahLst/>
              <a:cxnLst/>
              <a:rect l="l" t="t" r="r" b="b"/>
              <a:pathLst>
                <a:path w="1072199" h="991784">
                  <a:moveTo>
                    <a:pt x="0" y="0"/>
                  </a:moveTo>
                  <a:lnTo>
                    <a:pt x="1072198" y="0"/>
                  </a:lnTo>
                  <a:lnTo>
                    <a:pt x="1072198" y="991784"/>
                  </a:lnTo>
                  <a:lnTo>
                    <a:pt x="0" y="991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algn="r" rtl="1"/>
              <a:endParaRPr lang="en-US">
                <a:latin typeface="Arabic DROID KUF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86375" y="1684872"/>
              <a:ext cx="5381228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بحث ميداني حول سوق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7310404" y="1321990"/>
              <a:ext cx="1107368" cy="1024316"/>
            </a:xfrm>
            <a:custGeom>
              <a:avLst/>
              <a:gdLst/>
              <a:ahLst/>
              <a:cxnLst/>
              <a:rect l="l" t="t" r="r" b="b"/>
              <a:pathLst>
                <a:path w="1107368" h="1024316">
                  <a:moveTo>
                    <a:pt x="0" y="0"/>
                  </a:moveTo>
                  <a:lnTo>
                    <a:pt x="1107368" y="0"/>
                  </a:lnTo>
                  <a:lnTo>
                    <a:pt x="1107368" y="1024316"/>
                  </a:lnTo>
                  <a:lnTo>
                    <a:pt x="0" y="102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algn="r" rtl="1"/>
              <a:endParaRPr lang="en-US">
                <a:latin typeface="Arabic DROID KUFI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56928" y="4434682"/>
              <a:ext cx="5640122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العمل ضمن فرق دراسية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233933"/>
              <a:ext cx="6993730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مشروع تخرج في إدارة الأعمال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27415" y="3059865"/>
              <a:ext cx="5666317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عروض تقديمية أكاديمية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239500" y="2186849"/>
            <a:ext cx="6083572" cy="6079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075"/>
              </a:lnSpc>
            </a:pPr>
            <a:r>
              <a:rPr lang="ar-EG" sz="336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الخبرة الأكاديمية</a:t>
            </a:r>
          </a:p>
          <a:p>
            <a:pPr marL="0" lvl="0" indent="0" algn="r" rtl="1">
              <a:lnSpc>
                <a:spcPts val="2744"/>
              </a:lnSpc>
            </a:pPr>
            <a:endParaRPr lang="ar-EG" sz="33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المشاريع الجامعية والبحث العلمي التي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أنجزت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خلال دراستك، مثل:</a:t>
            </a:r>
          </a:p>
          <a:p>
            <a:pPr marL="0" lvl="0" indent="0" algn="r" rtl="1">
              <a:lnSpc>
                <a:spcPts val="3993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629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629"/>
              </a:lnSpc>
            </a:pPr>
            <a:r>
              <a:rPr lang="ar-EG" sz="226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</a:p>
          <a:p>
            <a:pPr marL="0" lvl="0" indent="0" algn="r" rtl="1">
              <a:lnSpc>
                <a:spcPts val="3629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629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629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629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2744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2744"/>
              </a:lnSpc>
            </a:pPr>
            <a:endParaRPr lang="ar-EG" sz="226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303821" y="9079378"/>
            <a:ext cx="8595359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 </a:t>
            </a:r>
            <a:r>
              <a:rPr lang="ar-EG" sz="30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نشاط: اكتبي مثالاً أكاديمياً من تجربتك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26800" y="3230108"/>
            <a:ext cx="6103343" cy="1256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الأنشطة والهوايات والمبادرات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الشخصية  التي تعزز مهاراتك مثل: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496647" y="2296235"/>
            <a:ext cx="3029347" cy="648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389"/>
              </a:lnSpc>
              <a:spcBef>
                <a:spcPct val="0"/>
              </a:spcBef>
            </a:pPr>
            <a:r>
              <a:rPr lang="en-US" sz="3368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 </a:t>
            </a:r>
            <a:r>
              <a:rPr lang="ar-EG" sz="3368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الخبرة الشخصية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9820" y="7908438"/>
            <a:ext cx="6200650" cy="60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إدارة مدونة أو حساب تعلمي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74319" y="9043380"/>
            <a:ext cx="7293830" cy="1117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48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</a:rPr>
              <a:t> </a:t>
            </a:r>
            <a:r>
              <a:rPr lang="ar-EG" sz="2800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نشاط: صنّفي خبراتك الشخصية وحددي</a:t>
            </a:r>
          </a:p>
          <a:p>
            <a:pPr algn="r" rtl="1">
              <a:lnSpc>
                <a:spcPts val="448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</a:rPr>
              <a:t> </a:t>
            </a:r>
            <a:r>
              <a:rPr lang="ar-EG" sz="2800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المهارات المكتسبة منها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64929" y="5723508"/>
            <a:ext cx="4395542" cy="60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تنظيم فعاليات اجتماعية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2867" y="6863598"/>
            <a:ext cx="4437603" cy="60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 مهارة جديدة ذاتياً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23140" y="4757476"/>
            <a:ext cx="4637330" cy="6089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قيادة مبادرة في مجتمعك</a:t>
            </a:r>
          </a:p>
        </p:txBody>
      </p:sp>
      <p:sp>
        <p:nvSpPr>
          <p:cNvPr id="27" name="Freeform 27"/>
          <p:cNvSpPr/>
          <p:nvPr/>
        </p:nvSpPr>
        <p:spPr>
          <a:xfrm>
            <a:off x="0" y="0"/>
            <a:ext cx="2484120" cy="4069080"/>
          </a:xfrm>
          <a:custGeom>
            <a:avLst/>
            <a:gdLst/>
            <a:ahLst/>
            <a:cxnLst/>
            <a:rect l="l" t="t" r="r" b="b"/>
            <a:pathLst>
              <a:path w="2484120" h="4069080">
                <a:moveTo>
                  <a:pt x="0" y="0"/>
                </a:moveTo>
                <a:lnTo>
                  <a:pt x="2484120" y="0"/>
                </a:lnTo>
                <a:lnTo>
                  <a:pt x="2484120" y="4069080"/>
                </a:lnTo>
                <a:lnTo>
                  <a:pt x="0" y="4069080"/>
                </a:lnTo>
                <a:close/>
              </a:path>
            </a:pathLst>
          </a:custGeom>
          <a:blipFill>
            <a:blip r:embed="rId5"/>
            <a:stretch>
              <a:fillRect t="-8259" b="-825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002280" cy="5090160"/>
          </a:xfrm>
          <a:custGeom>
            <a:avLst/>
            <a:gdLst/>
            <a:ahLst/>
            <a:cxnLst/>
            <a:rect l="l" t="t" r="r" b="b"/>
            <a:pathLst>
              <a:path w="3002280" h="5090160">
                <a:moveTo>
                  <a:pt x="0" y="0"/>
                </a:moveTo>
                <a:lnTo>
                  <a:pt x="3002280" y="0"/>
                </a:lnTo>
                <a:lnTo>
                  <a:pt x="3002280" y="5090160"/>
                </a:lnTo>
                <a:lnTo>
                  <a:pt x="0" y="50901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10720" y="1104900"/>
            <a:ext cx="1296337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المسؤولية مقابل الخبرة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22734" y="3902220"/>
            <a:ext cx="13339352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710"/>
              </a:lnSpc>
            </a:pPr>
            <a:r>
              <a:rPr lang="ar-EG" sz="3419" dirty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الفرق الجوهري: المسؤولية هي ما </a:t>
            </a:r>
            <a:r>
              <a:rPr lang="ar-EG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كُلِّفت</a:t>
            </a:r>
            <a:r>
              <a:rPr lang="ar-SA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419" dirty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بأدائه من مهام، أما الخبرة فهي ما </a:t>
            </a:r>
            <a:r>
              <a:rPr lang="ar-EG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419" dirty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ه وأنجزت</a:t>
            </a:r>
            <a:r>
              <a:rPr lang="ar-SA" sz="3419" dirty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419" dirty="0" smtClean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419" dirty="0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فعلاً. مثال: </a:t>
            </a:r>
            <a:r>
              <a:rPr lang="ar-EG" sz="3419" b="1" dirty="0">
                <a:solidFill>
                  <a:srgbClr val="3361AE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"نسّقت المقابلات" مسؤولية، أما "حسّنت سير عملية التوظيف وقلّصت وقتها" فهي خبرة حقيقية تعكس إنجازاً قابلاً للقياس.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6728" y="7548319"/>
            <a:ext cx="14537371" cy="191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29"/>
              </a:lnSpc>
            </a:pPr>
            <a:r>
              <a:rPr lang="ar-EG" sz="3419" b="1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نشاط تطبيقي</a:t>
            </a:r>
            <a:r>
              <a:rPr lang="ar-EG" sz="3419">
                <a:solidFill>
                  <a:srgbClr val="000000"/>
                </a:solidFill>
                <a:latin typeface="Droid Arabic Kufi"/>
                <a:ea typeface="Droid Arabic Kufi"/>
                <a:cs typeface="Droid Arabic Kufi"/>
                <a:sym typeface="Droid Arabic Kufi"/>
                <a:rtl/>
              </a:rPr>
              <a:t>: راجعي مسؤولياتك في تجربة سابقة، ثم اسألي نفسك: ماذا تعلمتِ؟ ما الذي تحسّن بسببك؟ حوّلي كل مسؤولية إلى جملة إنجاز تبدأ بفعل قوي وتنتهي بنتيجة ملموسة. سجّلي ذلك في ملف جرد مهاراتك الشخصي.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6728123" y="3844453"/>
            <a:ext cx="1062355" cy="1070138"/>
          </a:xfrm>
          <a:custGeom>
            <a:avLst/>
            <a:gdLst/>
            <a:ahLst/>
            <a:cxnLst/>
            <a:rect l="l" t="t" r="r" b="b"/>
            <a:pathLst>
              <a:path w="1062355" h="1070138">
                <a:moveTo>
                  <a:pt x="1062354" y="0"/>
                </a:moveTo>
                <a:lnTo>
                  <a:pt x="0" y="0"/>
                </a:lnTo>
                <a:lnTo>
                  <a:pt x="0" y="1070137"/>
                </a:lnTo>
                <a:lnTo>
                  <a:pt x="1062354" y="1070137"/>
                </a:lnTo>
                <a:lnTo>
                  <a:pt x="10623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flipH="1">
            <a:off x="16728123" y="7489362"/>
            <a:ext cx="1062355" cy="1070138"/>
          </a:xfrm>
          <a:custGeom>
            <a:avLst/>
            <a:gdLst/>
            <a:ahLst/>
            <a:cxnLst/>
            <a:rect l="l" t="t" r="r" b="b"/>
            <a:pathLst>
              <a:path w="1062355" h="1070138">
                <a:moveTo>
                  <a:pt x="1062354" y="0"/>
                </a:moveTo>
                <a:lnTo>
                  <a:pt x="0" y="0"/>
                </a:lnTo>
                <a:lnTo>
                  <a:pt x="0" y="1070137"/>
                </a:lnTo>
                <a:lnTo>
                  <a:pt x="1062354" y="1070137"/>
                </a:lnTo>
                <a:lnTo>
                  <a:pt x="106235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4320" y="312736"/>
            <a:ext cx="13694534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7492"/>
              </a:lnSpc>
            </a:pPr>
            <a:r>
              <a:rPr lang="ar-EG" sz="4995" b="1">
                <a:solidFill>
                  <a:srgbClr val="3361AE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   التركيز على الإنجازات والتعلم</a:t>
            </a:r>
          </a:p>
          <a:p>
            <a:pPr marL="0" lvl="0" indent="0" algn="r" rtl="1">
              <a:lnSpc>
                <a:spcPts val="7492"/>
              </a:lnSpc>
            </a:pPr>
            <a:r>
              <a:rPr lang="ar-EG" sz="4995" b="1">
                <a:solidFill>
                  <a:srgbClr val="3361AE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        بدلاً من سرد المهام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44366" y="2868223"/>
            <a:ext cx="16416345" cy="3150366"/>
            <a:chOff x="0" y="0"/>
            <a:chExt cx="21888460" cy="4200487"/>
          </a:xfrm>
        </p:grpSpPr>
        <p:sp>
          <p:nvSpPr>
            <p:cNvPr id="4" name="Freeform 4"/>
            <p:cNvSpPr/>
            <p:nvPr/>
          </p:nvSpPr>
          <p:spPr>
            <a:xfrm flipH="1">
              <a:off x="20471987" y="0"/>
              <a:ext cx="1416473" cy="1426850"/>
            </a:xfrm>
            <a:custGeom>
              <a:avLst/>
              <a:gdLst/>
              <a:ahLst/>
              <a:cxnLst/>
              <a:rect l="l" t="t" r="r" b="b"/>
              <a:pathLst>
                <a:path w="1416473" h="1426850">
                  <a:moveTo>
                    <a:pt x="1416473" y="0"/>
                  </a:moveTo>
                  <a:lnTo>
                    <a:pt x="0" y="0"/>
                  </a:lnTo>
                  <a:lnTo>
                    <a:pt x="0" y="1426850"/>
                  </a:lnTo>
                  <a:lnTo>
                    <a:pt x="1416473" y="1426850"/>
                  </a:lnTo>
                  <a:lnTo>
                    <a:pt x="1416473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algn="l" rtl="1"/>
              <a:endParaRPr lang="en-US">
                <a:latin typeface="Arabic DROID KUF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48955"/>
              <a:ext cx="19902176" cy="1641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 rtl="1">
                <a:lnSpc>
                  <a:spcPts val="4797"/>
                </a:lnSpc>
              </a:pPr>
              <a:r>
                <a:rPr lang="ar-EG" sz="3198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صياغة الإنجازات بوضوح: ماذا فعلتِ؟ ماذا تعلمتِ؟ ما النتائج التي </a:t>
              </a:r>
              <a:r>
                <a:rPr lang="ar-EG" sz="3198" dirty="0" smtClean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حققت</a:t>
              </a:r>
              <a:r>
                <a:rPr lang="ar-SA" sz="3198" dirty="0" smtClean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ِ</a:t>
              </a:r>
              <a:r>
                <a:rPr lang="ar-EG" sz="3198" dirty="0" smtClean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ها</a:t>
              </a:r>
              <a:r>
                <a:rPr lang="ar-EG" sz="3198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؟ هذه الأسئلة الثلاثة هي مفتاح تحويل أي مهمة إلى إنجاز قابل للعرض في سيرتك الذاتية.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790835" y="2600134"/>
              <a:ext cx="18111343" cy="16003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 rtl="1">
                <a:lnSpc>
                  <a:spcPts val="4797"/>
                </a:lnSpc>
              </a:pPr>
              <a:r>
                <a:rPr lang="ar-EG" sz="3198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مثال عملي</a:t>
              </a:r>
              <a:r>
                <a:rPr lang="ar-EG" sz="3198" b="1" dirty="0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:</a:t>
              </a:r>
              <a:r>
                <a:rPr lang="ar-EG" sz="3198" b="1" dirty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 بدلاً من قول «كنت </a:t>
              </a:r>
              <a:r>
                <a:rPr lang="ar-EG" sz="3198" b="1" dirty="0" smtClean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مسؤول</a:t>
              </a:r>
              <a:r>
                <a:rPr lang="ar-SA" sz="3198" b="1" dirty="0" smtClean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ةً</a:t>
              </a:r>
              <a:r>
                <a:rPr lang="ar-EG" sz="3198" b="1" dirty="0" smtClean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 </a:t>
              </a:r>
              <a:r>
                <a:rPr lang="ar-EG" sz="3198" b="1" dirty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عن تنسيق المقابلات»، قل: «نظّمت جدول مقابلات العمل بكفاءة مما أسهم في تقليل وقت التوظيف بنسبة </a:t>
              </a:r>
              <a:r>
                <a:rPr lang="en-US" sz="3198" b="1" dirty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</a:rPr>
                <a:t>20</a:t>
              </a:r>
              <a:r>
                <a:rPr lang="ar-EG" sz="3198" b="1" dirty="0">
                  <a:solidFill>
                    <a:srgbClr val="3361AE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%» — هذا هو الفرق بين المسؤولية والإنجا</a:t>
              </a:r>
              <a:r>
                <a:rPr lang="ar-EG" sz="3198" dirty="0">
                  <a:solidFill>
                    <a:srgbClr val="3361AE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ز.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86533" y="7553566"/>
            <a:ext cx="16732011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797"/>
              </a:lnSpc>
            </a:pPr>
            <a:r>
              <a:rPr lang="ar-EG" sz="3198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 تطبيقي</a:t>
            </a:r>
            <a:r>
              <a:rPr lang="ar-EG" sz="319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اختاري تجربة عملية أو تطوعية سابقة، واكتبي جملة واحدة</a:t>
            </a:r>
          </a:p>
          <a:p>
            <a:pPr marL="0" lvl="0" indent="0" algn="r" rtl="1">
              <a:lnSpc>
                <a:spcPts val="4797"/>
              </a:lnSpc>
            </a:pPr>
            <a:endParaRPr lang="ar-EG" sz="319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797"/>
              </a:lnSpc>
            </a:pPr>
            <a:r>
              <a:rPr lang="ar-EG" sz="319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8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*إرشاد للكتابة الصحيحة</a:t>
            </a:r>
            <a:r>
              <a:rPr lang="ar-EG" sz="319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اختاري إنجازاً </a:t>
            </a:r>
            <a:r>
              <a:rPr lang="ar-EG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حققت</a:t>
            </a:r>
            <a:r>
              <a:rPr lang="ar-SA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19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فيها باستخدام صيغة: «فعلت [الإجراء] فحققت [النتيجة]» </a:t>
            </a:r>
            <a:r>
              <a:rPr lang="ar-EG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ثم شارك</a:t>
            </a:r>
            <a:r>
              <a:rPr lang="ar-SA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9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19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مع زميل للمراجعة.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32660" cy="5303520"/>
          </a:xfrm>
          <a:custGeom>
            <a:avLst/>
            <a:gdLst/>
            <a:ahLst/>
            <a:cxnLst/>
            <a:rect l="l" t="t" r="r" b="b"/>
            <a:pathLst>
              <a:path w="2232660" h="5303520">
                <a:moveTo>
                  <a:pt x="0" y="0"/>
                </a:moveTo>
                <a:lnTo>
                  <a:pt x="2232660" y="0"/>
                </a:lnTo>
                <a:lnTo>
                  <a:pt x="2232660" y="5303520"/>
                </a:lnTo>
                <a:lnTo>
                  <a:pt x="0" y="530352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33075">
            <a:off x="538861" y="7472489"/>
            <a:ext cx="2144782" cy="2523273"/>
          </a:xfrm>
          <a:custGeom>
            <a:avLst/>
            <a:gdLst/>
            <a:ahLst/>
            <a:cxnLst/>
            <a:rect l="l" t="t" r="r" b="b"/>
            <a:pathLst>
              <a:path w="2144782" h="2523273">
                <a:moveTo>
                  <a:pt x="0" y="0"/>
                </a:moveTo>
                <a:lnTo>
                  <a:pt x="2144782" y="0"/>
                </a:lnTo>
                <a:lnTo>
                  <a:pt x="2144782" y="2523273"/>
                </a:lnTo>
                <a:lnTo>
                  <a:pt x="0" y="252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661244" y="1247775"/>
            <a:ext cx="14337218" cy="732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459"/>
              </a:lnSpc>
            </a:pPr>
            <a:r>
              <a:rPr lang="ar-EG" sz="53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استخراج الخبرات عبر أسئلة محددة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57881" y="5227965"/>
            <a:ext cx="13262733" cy="46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633"/>
              </a:lnSpc>
            </a:pPr>
            <a:r>
              <a:rPr lang="ar-EG" sz="3002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002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2</a:t>
            </a:r>
            <a:r>
              <a:rPr lang="ar-EG" sz="3002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002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ماذا فعلتِ؟ </a:t>
            </a:r>
            <a:r>
              <a:rPr lang="ar-EG" sz="3002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صِف</a:t>
            </a:r>
            <a:r>
              <a:rPr lang="ar-SA" sz="3002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002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2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المهام والتصرفات التي قمت بها بدقة.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39636" y="2493128"/>
            <a:ext cx="14619664" cy="274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564"/>
              </a:lnSpc>
            </a:pPr>
            <a:r>
              <a:rPr lang="ar-EG" sz="3002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002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</a:t>
            </a:r>
            <a:r>
              <a:rPr lang="ar-EG" sz="3002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ما النتائج؟ وضِّحي التأثير الذي أحدثه عملك أو مشاركتك في المشروع.</a:t>
            </a:r>
          </a:p>
          <a:p>
            <a:pPr marL="0" lvl="0" indent="0" algn="r" rtl="1">
              <a:lnSpc>
                <a:spcPts val="4564"/>
              </a:lnSpc>
            </a:pPr>
            <a:r>
              <a:rPr lang="ar-EG" sz="3002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مثال:</a:t>
            </a:r>
            <a:r>
              <a:rPr lang="ar-EG" sz="3002">
                <a:solidFill>
                  <a:srgbClr val="3361AE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002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أثناء التدريب في الموارد البشرية، فرزتُ أكثر من </a:t>
            </a:r>
            <a:r>
              <a:rPr lang="en-US" sz="3002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100</a:t>
            </a:r>
            <a:r>
              <a:rPr lang="ar-EG" sz="3002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سيرة ذاتية، مما طوَّر مهارة التقييم والمقارنة لديّ وساهم في تسريع عملية الاختيار.</a:t>
            </a:r>
          </a:p>
          <a:p>
            <a:pPr marL="0" lvl="0" indent="0" algn="r" rtl="1">
              <a:lnSpc>
                <a:spcPts val="3804"/>
              </a:lnSpc>
            </a:pPr>
            <a:endParaRPr lang="ar-EG" sz="3002" b="1">
              <a:solidFill>
                <a:srgbClr val="3361AE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3804"/>
              </a:lnSpc>
            </a:pPr>
            <a:endParaRPr lang="ar-EG" sz="3002" b="1">
              <a:solidFill>
                <a:srgbClr val="3361AE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812735" y="8410734"/>
            <a:ext cx="985349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490"/>
              </a:lnSpc>
              <a:spcBef>
                <a:spcPct val="0"/>
              </a:spcBef>
            </a:pPr>
            <a:r>
              <a:rPr lang="ar-EG" sz="3388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نشاط: </a:t>
            </a:r>
            <a:r>
              <a:rPr lang="ar-EG" sz="33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طبِّقي هذه الأسئلة الأربعة على تجربة سابقة</a:t>
            </a:r>
          </a:p>
          <a:p>
            <a:pPr algn="r" rtl="1">
              <a:lnSpc>
                <a:spcPts val="5490"/>
              </a:lnSpc>
              <a:spcBef>
                <a:spcPct val="0"/>
              </a:spcBef>
            </a:pPr>
            <a:r>
              <a:rPr lang="ar-EG" sz="33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لديك </a:t>
            </a:r>
            <a:r>
              <a:rPr lang="ar-EG" sz="33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وامل</a:t>
            </a:r>
            <a:r>
              <a:rPr lang="ar-SA" sz="33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ئي</a:t>
            </a:r>
            <a:r>
              <a:rPr lang="ar-EG" sz="33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3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نموذج استخراج الخبرة.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25785" y="5786126"/>
            <a:ext cx="11594604" cy="1657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6580"/>
              </a:lnSpc>
              <a:spcBef>
                <a:spcPct val="0"/>
              </a:spcBef>
            </a:pPr>
            <a:endParaRPr>
              <a:latin typeface="Arabic DROID KUFI"/>
            </a:endParaRPr>
          </a:p>
          <a:p>
            <a:pPr algn="r" rtl="1">
              <a:lnSpc>
                <a:spcPts val="3090"/>
              </a:lnSpc>
              <a:spcBef>
                <a:spcPct val="0"/>
              </a:spcBef>
            </a:pPr>
            <a:r>
              <a:rPr lang="ar-EG" sz="30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0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3</a:t>
            </a:r>
            <a:r>
              <a:rPr lang="ar-EG" sz="30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ما مسؤولياتي؟ حدِّدي نطاق مسؤوليتكِ في هذه التجربة بوضوح.</a:t>
            </a:r>
          </a:p>
          <a:p>
            <a:pPr algn="r" rtl="1">
              <a:lnSpc>
                <a:spcPts val="3090"/>
              </a:lnSpc>
              <a:spcBef>
                <a:spcPct val="0"/>
              </a:spcBef>
            </a:pPr>
            <a:endParaRPr lang="ar-EG" sz="300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79573" y="7443428"/>
            <a:ext cx="11751022" cy="42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181"/>
              </a:lnSpc>
              <a:spcBef>
                <a:spcPct val="0"/>
              </a:spcBef>
            </a:pPr>
            <a:r>
              <a:rPr lang="ar-EG" sz="30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ماذا </a:t>
            </a:r>
            <a:r>
              <a:rPr lang="ar-EG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</a:t>
            </a:r>
            <a:r>
              <a:rPr lang="ar-EG" sz="30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اذكري المهارات والمعارف التي </a:t>
            </a:r>
            <a:r>
              <a:rPr lang="ar-EG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اكتسبت</a:t>
            </a:r>
            <a:r>
              <a:rPr lang="ar-SA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08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08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خلال التجربة.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30596" y="7449579"/>
            <a:ext cx="889794" cy="426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181"/>
              </a:lnSpc>
              <a:spcBef>
                <a:spcPct val="0"/>
              </a:spcBef>
            </a:pPr>
            <a:r>
              <a:rPr lang="ar-EG" sz="3088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088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4</a:t>
            </a:r>
            <a:r>
              <a:rPr lang="ar-EG" sz="3088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</a:t>
            </a: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429B93A7-9699-67C4-BB7F-A4C069E22DBE}"/>
              </a:ext>
            </a:extLst>
          </p:cNvPr>
          <p:cNvSpPr/>
          <p:nvPr/>
        </p:nvSpPr>
        <p:spPr>
          <a:xfrm>
            <a:off x="0" y="0"/>
            <a:ext cx="2232660" cy="5303520"/>
          </a:xfrm>
          <a:custGeom>
            <a:avLst/>
            <a:gdLst/>
            <a:ahLst/>
            <a:cxnLst/>
            <a:rect l="l" t="t" r="r" b="b"/>
            <a:pathLst>
              <a:path w="2232660" h="5303520">
                <a:moveTo>
                  <a:pt x="0" y="0"/>
                </a:moveTo>
                <a:lnTo>
                  <a:pt x="2232660" y="0"/>
                </a:lnTo>
                <a:lnTo>
                  <a:pt x="2232660" y="5303520"/>
                </a:lnTo>
                <a:lnTo>
                  <a:pt x="0" y="530352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15406728" y="4229510"/>
            <a:ext cx="694915" cy="694915"/>
          </a:xfrm>
          <a:custGeom>
            <a:avLst/>
            <a:gdLst/>
            <a:ahLst/>
            <a:cxnLst/>
            <a:rect l="l" t="t" r="r" b="b"/>
            <a:pathLst>
              <a:path w="694915" h="694915">
                <a:moveTo>
                  <a:pt x="0" y="0"/>
                </a:moveTo>
                <a:lnTo>
                  <a:pt x="694915" y="0"/>
                </a:lnTo>
                <a:lnTo>
                  <a:pt x="694915" y="694915"/>
                </a:lnTo>
                <a:lnTo>
                  <a:pt x="0" y="694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555830" y="1827166"/>
            <a:ext cx="9442636" cy="587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392"/>
              </a:lnSpc>
            </a:pPr>
            <a:r>
              <a:rPr lang="ar-EG" sz="4264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ماذا لو لم تكن لديَّكِ وظيفة سابقة؟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10847" y="3111960"/>
            <a:ext cx="7321315" cy="5334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500"/>
              </a:lnSpc>
            </a:pPr>
            <a:r>
              <a:rPr lang="ar-EG" sz="30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يمكنكِ عرض خبرات بديلة ذات قيمة:</a:t>
            </a:r>
          </a:p>
          <a:p>
            <a:pPr marL="0" lvl="0" indent="0" algn="r" rtl="1">
              <a:lnSpc>
                <a:spcPts val="4500"/>
              </a:lnSpc>
            </a:pPr>
            <a:endParaRPr lang="ar-EG" sz="30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619"/>
              </a:lnSpc>
            </a:pPr>
            <a:r>
              <a:rPr lang="ar-EG" sz="307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التدريب التعاوني: اكتساب مهارات ميدانية في بيئة عمل حقيقية.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المشاريع الجامعية: إظهار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قدرتك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البحث والتحليل وحل المشكلات.</a:t>
            </a:r>
          </a:p>
          <a:p>
            <a:pPr marL="0" lvl="0" indent="0" algn="r" rtl="1">
              <a:lnSpc>
                <a:spcPts val="4619"/>
              </a:lnSpc>
            </a:pPr>
            <a:r>
              <a:rPr lang="ar-EG" sz="307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العمل التطوعي: دليل على الالتزام والمبادرة والعمل ضمن فريق</a:t>
            </a:r>
          </a:p>
          <a:p>
            <a:pPr marL="0" lvl="0" indent="0" algn="r" rtl="1">
              <a:lnSpc>
                <a:spcPts val="4619"/>
              </a:lnSpc>
            </a:pPr>
            <a:endParaRPr lang="ar-EG" sz="3079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4320" y="3197685"/>
            <a:ext cx="6367450" cy="516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1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مصادر إضافية للخبرة البديلة:</a:t>
            </a:r>
          </a:p>
          <a:p>
            <a:pPr marL="0" lvl="0" indent="0" algn="r" rtl="1">
              <a:lnSpc>
                <a:spcPts val="3871"/>
              </a:lnSpc>
            </a:pPr>
            <a:endParaRPr lang="ar-EG" sz="3199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الأنشطة الطلابية: القيادة والتنظيم والتعاون في الأندية والاتحادات.</a:t>
            </a:r>
          </a:p>
          <a:p>
            <a:pPr marL="0" lvl="0" indent="0" algn="r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الدورات التطبيقية: مشاريع عملية تُثبت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التقنية والمهنية.</a:t>
            </a:r>
          </a:p>
          <a:p>
            <a:pPr marL="0" lvl="0" indent="0" algn="r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الأعمال الحرة والمبادرات الشخصية: مشاريع ريادية أو خدمات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قدّمت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 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باستقلالية.</a:t>
            </a:r>
          </a:p>
          <a:p>
            <a:pPr marL="0" lvl="0" indent="0" algn="r" rtl="1">
              <a:lnSpc>
                <a:spcPts val="3629"/>
              </a:lnSpc>
            </a:pPr>
            <a:endParaRPr lang="ar-EG" sz="3199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15406728" y="5365243"/>
            <a:ext cx="779483" cy="779483"/>
          </a:xfrm>
          <a:custGeom>
            <a:avLst/>
            <a:gdLst/>
            <a:ahLst/>
            <a:cxnLst/>
            <a:rect l="l" t="t" r="r" b="b"/>
            <a:pathLst>
              <a:path w="779483" h="779483">
                <a:moveTo>
                  <a:pt x="0" y="0"/>
                </a:moveTo>
                <a:lnTo>
                  <a:pt x="779483" y="0"/>
                </a:lnTo>
                <a:lnTo>
                  <a:pt x="779483" y="779483"/>
                </a:lnTo>
                <a:lnTo>
                  <a:pt x="0" y="779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7" name="Freeform 7"/>
          <p:cNvSpPr/>
          <p:nvPr/>
        </p:nvSpPr>
        <p:spPr>
          <a:xfrm rot="-10800000">
            <a:off x="15406728" y="6839641"/>
            <a:ext cx="779483" cy="779483"/>
          </a:xfrm>
          <a:custGeom>
            <a:avLst/>
            <a:gdLst/>
            <a:ahLst/>
            <a:cxnLst/>
            <a:rect l="l" t="t" r="r" b="b"/>
            <a:pathLst>
              <a:path w="779483" h="779483">
                <a:moveTo>
                  <a:pt x="0" y="0"/>
                </a:moveTo>
                <a:lnTo>
                  <a:pt x="779483" y="0"/>
                </a:lnTo>
                <a:lnTo>
                  <a:pt x="779483" y="779483"/>
                </a:lnTo>
                <a:lnTo>
                  <a:pt x="0" y="7794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555830" y="8749898"/>
            <a:ext cx="13591779" cy="508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5"/>
              </a:lnSpc>
              <a:spcBef>
                <a:spcPct val="0"/>
              </a:spcBef>
            </a:pPr>
            <a:r>
              <a:rPr lang="en-US" sz="3695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</a:rPr>
              <a:t> </a:t>
            </a:r>
            <a:r>
              <a:rPr lang="ar-EG" sz="3695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تذكّري: كل تجربة </a:t>
            </a:r>
            <a:r>
              <a:rPr lang="ar-EG" sz="3695" b="1" dirty="0" smtClean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تعلّمتَ</a:t>
            </a:r>
            <a:r>
              <a:rPr lang="ar-SA" sz="3695" b="1" dirty="0" smtClean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ِ</a:t>
            </a:r>
            <a:r>
              <a:rPr lang="ar-EG" sz="3695" b="1" dirty="0" smtClean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695" b="1" dirty="0">
                <a:solidFill>
                  <a:srgbClr val="000000"/>
                </a:solidFill>
                <a:latin typeface="Droid Arabic Kufi Bold"/>
                <a:ea typeface="Droid Arabic Kufi Bold"/>
                <a:cs typeface="Droid Arabic Kufi Bold"/>
                <a:sym typeface="Droid Arabic Kufi Bold"/>
                <a:rtl/>
              </a:rPr>
              <a:t>منها هي خبرة حقيقية قابلة للعرض</a:t>
            </a:r>
          </a:p>
        </p:txBody>
      </p:sp>
      <p:sp>
        <p:nvSpPr>
          <p:cNvPr id="9" name="Freeform 9"/>
          <p:cNvSpPr/>
          <p:nvPr/>
        </p:nvSpPr>
        <p:spPr>
          <a:xfrm rot="-10800000">
            <a:off x="6841366" y="4221122"/>
            <a:ext cx="694915" cy="694915"/>
          </a:xfrm>
          <a:custGeom>
            <a:avLst/>
            <a:gdLst/>
            <a:ahLst/>
            <a:cxnLst/>
            <a:rect l="l" t="t" r="r" b="b"/>
            <a:pathLst>
              <a:path w="694915" h="694915">
                <a:moveTo>
                  <a:pt x="0" y="0"/>
                </a:moveTo>
                <a:lnTo>
                  <a:pt x="694915" y="0"/>
                </a:lnTo>
                <a:lnTo>
                  <a:pt x="694915" y="694915"/>
                </a:lnTo>
                <a:lnTo>
                  <a:pt x="0" y="694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0" name="Freeform 10"/>
          <p:cNvSpPr/>
          <p:nvPr/>
        </p:nvSpPr>
        <p:spPr>
          <a:xfrm rot="-10800000">
            <a:off x="6841366" y="5324964"/>
            <a:ext cx="694915" cy="694915"/>
          </a:xfrm>
          <a:custGeom>
            <a:avLst/>
            <a:gdLst/>
            <a:ahLst/>
            <a:cxnLst/>
            <a:rect l="l" t="t" r="r" b="b"/>
            <a:pathLst>
              <a:path w="694915" h="694915">
                <a:moveTo>
                  <a:pt x="0" y="0"/>
                </a:moveTo>
                <a:lnTo>
                  <a:pt x="694915" y="0"/>
                </a:lnTo>
                <a:lnTo>
                  <a:pt x="694915" y="694915"/>
                </a:lnTo>
                <a:lnTo>
                  <a:pt x="0" y="694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1" name="Freeform 11"/>
          <p:cNvSpPr/>
          <p:nvPr/>
        </p:nvSpPr>
        <p:spPr>
          <a:xfrm rot="-10800000">
            <a:off x="6841366" y="6534468"/>
            <a:ext cx="694915" cy="694915"/>
          </a:xfrm>
          <a:custGeom>
            <a:avLst/>
            <a:gdLst/>
            <a:ahLst/>
            <a:cxnLst/>
            <a:rect l="l" t="t" r="r" b="b"/>
            <a:pathLst>
              <a:path w="694915" h="694915">
                <a:moveTo>
                  <a:pt x="0" y="0"/>
                </a:moveTo>
                <a:lnTo>
                  <a:pt x="694915" y="0"/>
                </a:lnTo>
                <a:lnTo>
                  <a:pt x="694915" y="694915"/>
                </a:lnTo>
                <a:lnTo>
                  <a:pt x="0" y="694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FD621EBF-4334-289C-9D63-9B38D48F64FB}"/>
              </a:ext>
            </a:extLst>
          </p:cNvPr>
          <p:cNvSpPr/>
          <p:nvPr/>
        </p:nvSpPr>
        <p:spPr>
          <a:xfrm>
            <a:off x="16268700" y="0"/>
            <a:ext cx="2019300" cy="10287000"/>
          </a:xfrm>
          <a:custGeom>
            <a:avLst/>
            <a:gdLst/>
            <a:ahLst/>
            <a:cxnLst/>
            <a:rect l="l" t="t" r="r" b="b"/>
            <a:pathLst>
              <a:path w="2019300" h="10287000">
                <a:moveTo>
                  <a:pt x="0" y="0"/>
                </a:moveTo>
                <a:lnTo>
                  <a:pt x="2019300" y="0"/>
                </a:lnTo>
                <a:lnTo>
                  <a:pt x="2019300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241904" y="3262810"/>
            <a:ext cx="1429517" cy="1429517"/>
          </a:xfrm>
          <a:custGeom>
            <a:avLst/>
            <a:gdLst/>
            <a:ahLst/>
            <a:cxnLst/>
            <a:rect l="l" t="t" r="r" b="b"/>
            <a:pathLst>
              <a:path w="1429517" h="1429517">
                <a:moveTo>
                  <a:pt x="0" y="0"/>
                </a:moveTo>
                <a:lnTo>
                  <a:pt x="1429517" y="0"/>
                </a:lnTo>
                <a:lnTo>
                  <a:pt x="1429517" y="1429518"/>
                </a:lnTo>
                <a:lnTo>
                  <a:pt x="0" y="1429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44322" y="1746655"/>
            <a:ext cx="1329758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عرض الخبرات البديلة في السيرة الذاتية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7388" y="3743638"/>
            <a:ext cx="1325404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استخدم لغة الإنجازات والمهارات بدلاً من سرد المهام فقط.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ركّز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وكيف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طورت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خلال كل تجربة، سواء كانت تدريباً أو مشروعاً جامعياً أو عملاً تطوعياً.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اجعل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كل فقرة تُجيب عن: ماذا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؟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وما النتائج؟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69663" y="6049863"/>
            <a:ext cx="12171765" cy="1815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نموذج لفقرة تدريب تعاوني: «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أثناء تدريبي في قسم الموارد البشرية، راجعت أكثر من </a:t>
            </a:r>
            <a:r>
              <a:rPr lang="en-US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100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سيرة ذاتية ونسّقت مقابلات العمل، مما طوّر مهاراتي في التقييم والتنظيم وساهم في تقليل وقت الاختيار.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» هذا الأسلوب يُبرز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قيمتك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بوضوح لصاحب العمل.</a:t>
            </a:r>
          </a:p>
        </p:txBody>
      </p:sp>
      <p:sp>
        <p:nvSpPr>
          <p:cNvPr id="7" name="Freeform 7"/>
          <p:cNvSpPr/>
          <p:nvPr/>
        </p:nvSpPr>
        <p:spPr>
          <a:xfrm>
            <a:off x="14472542" y="5873836"/>
            <a:ext cx="1429517" cy="1429517"/>
          </a:xfrm>
          <a:custGeom>
            <a:avLst/>
            <a:gdLst/>
            <a:ahLst/>
            <a:cxnLst/>
            <a:rect l="l" t="t" r="r" b="b"/>
            <a:pathLst>
              <a:path w="1429517" h="1429517">
                <a:moveTo>
                  <a:pt x="0" y="0"/>
                </a:moveTo>
                <a:lnTo>
                  <a:pt x="1429517" y="0"/>
                </a:lnTo>
                <a:lnTo>
                  <a:pt x="1429517" y="1429517"/>
                </a:lnTo>
                <a:lnTo>
                  <a:pt x="0" y="14295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167EFE65-6930-DCA6-E7F4-846C1E4BEFF9}"/>
              </a:ext>
            </a:extLst>
          </p:cNvPr>
          <p:cNvSpPr/>
          <p:nvPr/>
        </p:nvSpPr>
        <p:spPr>
          <a:xfrm>
            <a:off x="16268700" y="0"/>
            <a:ext cx="2019300" cy="10287000"/>
          </a:xfrm>
          <a:custGeom>
            <a:avLst/>
            <a:gdLst/>
            <a:ahLst/>
            <a:cxnLst/>
            <a:rect l="l" t="t" r="r" b="b"/>
            <a:pathLst>
              <a:path w="2019300" h="10287000">
                <a:moveTo>
                  <a:pt x="0" y="0"/>
                </a:moveTo>
                <a:lnTo>
                  <a:pt x="2019300" y="0"/>
                </a:lnTo>
                <a:lnTo>
                  <a:pt x="2019300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854317" y="2732621"/>
            <a:ext cx="13404983" cy="3077766"/>
            <a:chOff x="0" y="-95249"/>
            <a:chExt cx="17873311" cy="4103688"/>
          </a:xfrm>
        </p:grpSpPr>
        <p:sp>
          <p:nvSpPr>
            <p:cNvPr id="4" name="Freeform 4"/>
            <p:cNvSpPr/>
            <p:nvPr/>
          </p:nvSpPr>
          <p:spPr>
            <a:xfrm>
              <a:off x="16648828" y="36173"/>
              <a:ext cx="1224483" cy="606119"/>
            </a:xfrm>
            <a:custGeom>
              <a:avLst/>
              <a:gdLst/>
              <a:ahLst/>
              <a:cxnLst/>
              <a:rect l="l" t="t" r="r" b="b"/>
              <a:pathLst>
                <a:path w="1224483" h="606119">
                  <a:moveTo>
                    <a:pt x="0" y="0"/>
                  </a:moveTo>
                  <a:lnTo>
                    <a:pt x="1224483" y="0"/>
                  </a:lnTo>
                  <a:lnTo>
                    <a:pt x="1224483" y="606119"/>
                  </a:lnTo>
                  <a:lnTo>
                    <a:pt x="0" y="606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16648828" y="970367"/>
              <a:ext cx="1224483" cy="606119"/>
            </a:xfrm>
            <a:custGeom>
              <a:avLst/>
              <a:gdLst/>
              <a:ahLst/>
              <a:cxnLst/>
              <a:rect l="l" t="t" r="r" b="b"/>
              <a:pathLst>
                <a:path w="1224483" h="606119">
                  <a:moveTo>
                    <a:pt x="0" y="0"/>
                  </a:moveTo>
                  <a:lnTo>
                    <a:pt x="1224483" y="0"/>
                  </a:lnTo>
                  <a:lnTo>
                    <a:pt x="1224483" y="606119"/>
                  </a:lnTo>
                  <a:lnTo>
                    <a:pt x="0" y="606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16648828" y="1906686"/>
              <a:ext cx="1224483" cy="606119"/>
            </a:xfrm>
            <a:custGeom>
              <a:avLst/>
              <a:gdLst/>
              <a:ahLst/>
              <a:cxnLst/>
              <a:rect l="l" t="t" r="r" b="b"/>
              <a:pathLst>
                <a:path w="1224483" h="606119">
                  <a:moveTo>
                    <a:pt x="0" y="0"/>
                  </a:moveTo>
                  <a:lnTo>
                    <a:pt x="1224483" y="0"/>
                  </a:lnTo>
                  <a:lnTo>
                    <a:pt x="1224483" y="606119"/>
                  </a:lnTo>
                  <a:lnTo>
                    <a:pt x="0" y="606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49"/>
              <a:ext cx="16413714" cy="41036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 rtl="1">
                <a:lnSpc>
                  <a:spcPts val="4800"/>
                </a:lnSpc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فرز أكثر من </a:t>
              </a:r>
              <a:r>
                <a:rPr lang="en-US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</a:rPr>
                <a:t>100</a:t>
              </a: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 سيرة ذاتية وتصنيفها حسب المعايير المطلوبة.</a:t>
              </a:r>
            </a:p>
            <a:p>
              <a:pPr marL="0" lvl="0" indent="0" algn="just" rtl="1">
                <a:lnSpc>
                  <a:spcPts val="4800"/>
                </a:lnSpc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تنظيم ملفات المرشحين وحفظها بطريقة منهجية.</a:t>
              </a:r>
            </a:p>
            <a:p>
              <a:pPr marL="0" lvl="0" indent="0" algn="just" rtl="1">
                <a:lnSpc>
                  <a:spcPts val="4800"/>
                </a:lnSpc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تنسيق مواعيد المقابلات وإخطار المتقدمين.</a:t>
              </a:r>
            </a:p>
            <a:p>
              <a:pPr marL="0" lvl="0" indent="0" algn="just" rtl="1">
                <a:lnSpc>
                  <a:spcPts val="4800"/>
                </a:lnSpc>
              </a:pPr>
              <a:endPara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endParaRPr>
            </a:p>
            <a:p>
              <a:pPr marL="0" lvl="0" indent="0" algn="just" rtl="1">
                <a:lnSpc>
                  <a:spcPts val="4800"/>
                </a:lnSpc>
              </a:pPr>
              <a:endPara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839684" y="7990907"/>
            <a:ext cx="540741" cy="1853985"/>
            <a:chOff x="0" y="0"/>
            <a:chExt cx="720988" cy="24719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0988" cy="728271"/>
            </a:xfrm>
            <a:custGeom>
              <a:avLst/>
              <a:gdLst/>
              <a:ahLst/>
              <a:cxnLst/>
              <a:rect l="l" t="t" r="r" b="b"/>
              <a:pathLst>
                <a:path w="720988" h="728271">
                  <a:moveTo>
                    <a:pt x="0" y="0"/>
                  </a:moveTo>
                  <a:lnTo>
                    <a:pt x="720988" y="0"/>
                  </a:lnTo>
                  <a:lnTo>
                    <a:pt x="720988" y="728271"/>
                  </a:lnTo>
                  <a:lnTo>
                    <a:pt x="0" y="728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868157"/>
              <a:ext cx="720988" cy="731968"/>
            </a:xfrm>
            <a:custGeom>
              <a:avLst/>
              <a:gdLst/>
              <a:ahLst/>
              <a:cxnLst/>
              <a:rect l="l" t="t" r="r" b="b"/>
              <a:pathLst>
                <a:path w="720988" h="731968">
                  <a:moveTo>
                    <a:pt x="0" y="0"/>
                  </a:moveTo>
                  <a:lnTo>
                    <a:pt x="720988" y="0"/>
                  </a:lnTo>
                  <a:lnTo>
                    <a:pt x="720988" y="731968"/>
                  </a:lnTo>
                  <a:lnTo>
                    <a:pt x="0" y="731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1740012"/>
              <a:ext cx="720988" cy="731968"/>
            </a:xfrm>
            <a:custGeom>
              <a:avLst/>
              <a:gdLst/>
              <a:ahLst/>
              <a:cxnLst/>
              <a:rect l="l" t="t" r="r" b="b"/>
              <a:pathLst>
                <a:path w="720988" h="731968">
                  <a:moveTo>
                    <a:pt x="0" y="0"/>
                  </a:moveTo>
                  <a:lnTo>
                    <a:pt x="720988" y="0"/>
                  </a:lnTo>
                  <a:lnTo>
                    <a:pt x="720988" y="731967"/>
                  </a:lnTo>
                  <a:lnTo>
                    <a:pt x="0" y="731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7208369"/>
            <a:ext cx="2913285" cy="2636522"/>
          </a:xfrm>
          <a:custGeom>
            <a:avLst/>
            <a:gdLst/>
            <a:ahLst/>
            <a:cxnLst/>
            <a:rect l="l" t="t" r="r" b="b"/>
            <a:pathLst>
              <a:path w="2913285" h="2636522">
                <a:moveTo>
                  <a:pt x="0" y="0"/>
                </a:moveTo>
                <a:lnTo>
                  <a:pt x="2913285" y="0"/>
                </a:lnTo>
                <a:lnTo>
                  <a:pt x="2913285" y="2636523"/>
                </a:lnTo>
                <a:lnTo>
                  <a:pt x="0" y="26365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910071" y="1718272"/>
            <a:ext cx="13347887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635"/>
              </a:lnSpc>
            </a:pPr>
            <a:r>
              <a:rPr lang="ar-EG" sz="45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مثال: التدريب في الموارد البشرية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49789" y="5826410"/>
            <a:ext cx="12909511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800"/>
              </a:lnSpc>
              <a:spcBef>
                <a:spcPct val="0"/>
              </a:spcBef>
            </a:pP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س: كيف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يمكنكِ تحويل هذه المهام إلى مهارات قابلة للعرض؟</a:t>
            </a:r>
          </a:p>
          <a:p>
            <a:pPr algn="ctr" rtl="1">
              <a:lnSpc>
                <a:spcPts val="4800"/>
              </a:lnSpc>
              <a:spcBef>
                <a:spcPct val="0"/>
              </a:spcBef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algn="just" rtl="1">
              <a:lnSpc>
                <a:spcPts val="480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  ج: ذلك ممكن من خلال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3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خطوات:</a:t>
            </a:r>
          </a:p>
          <a:p>
            <a:pPr algn="just" rtl="1">
              <a:lnSpc>
                <a:spcPts val="480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algn="just" rtl="1">
              <a:lnSpc>
                <a:spcPts val="4800"/>
              </a:lnSpc>
              <a:spcBef>
                <a:spcPct val="0"/>
              </a:spcBef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465729" y="8042762"/>
            <a:ext cx="8840986" cy="180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80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فرز السير الذاتية ← مهارة التقييم والتحليل</a:t>
            </a:r>
          </a:p>
          <a:p>
            <a:pPr algn="r" rtl="1">
              <a:lnSpc>
                <a:spcPts val="480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تنظيم الملفات ← مهارة الترتيب وإدارة المعلومات</a:t>
            </a:r>
          </a:p>
          <a:p>
            <a:pPr algn="r" rtl="1">
              <a:lnSpc>
                <a:spcPts val="4800"/>
              </a:lnSpc>
              <a:spcBef>
                <a:spcPct val="0"/>
              </a:spcBef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تنسيق المقابلات ← مهارة التواصل والتنظيم</a:t>
            </a:r>
          </a:p>
        </p:txBody>
      </p:sp>
      <p:sp>
        <p:nvSpPr>
          <p:cNvPr id="19" name="Freeform 8">
            <a:extLst>
              <a:ext uri="{FF2B5EF4-FFF2-40B4-BE49-F238E27FC236}">
                <a16:creationId xmlns:a16="http://schemas.microsoft.com/office/drawing/2014/main" id="{1A8093E3-E23B-2DC8-6CD8-136CF4246284}"/>
              </a:ext>
            </a:extLst>
          </p:cNvPr>
          <p:cNvSpPr/>
          <p:nvPr/>
        </p:nvSpPr>
        <p:spPr>
          <a:xfrm>
            <a:off x="14343459" y="17857"/>
            <a:ext cx="4176712" cy="3517346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74320" y="3349117"/>
            <a:ext cx="16221841" cy="6009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3872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نموذج جدول ربط التجربة بالمهارة المكتسبة:</a:t>
            </a:r>
          </a:p>
          <a:p>
            <a:pPr marL="0" lvl="0" indent="0" algn="just" rtl="1">
              <a:lnSpc>
                <a:spcPts val="480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التجربة: فرز السير الذاتية ←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مراجعة وتصنيف أكثر من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100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سيرة ذاتية ← </a:t>
            </a: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معايير الاختيار الوظيفي ← المهارة المكتسبة: مهارة التقييم والفرز.</a:t>
            </a:r>
          </a:p>
          <a:p>
            <a:pPr marL="0" lvl="0" indent="0" algn="just" rtl="1">
              <a:lnSpc>
                <a:spcPts val="480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التجربة: تنسيق المقابلات ←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جدولة وتنظيم مواعيد المقابلات ← </a:t>
            </a: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إدارة الوقت والتنسيق ← المهارة المكتسبة: مهارة التنظيم الإداري</a:t>
            </a:r>
          </a:p>
          <a:p>
            <a:pPr marL="0" lvl="0" indent="0" algn="just" rtl="1">
              <a:lnSpc>
                <a:spcPts val="480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التجربة: تنظيم الملفات ←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أرشفة وتصنيف الوثائق ← </a:t>
            </a: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أنظمة الحفظ والتوثيق ← المهارة المكتسبة: مهارة إدارة المعلومات</a:t>
            </a:r>
          </a:p>
        </p:txBody>
      </p:sp>
      <p:sp>
        <p:nvSpPr>
          <p:cNvPr id="4" name="Freeform 4"/>
          <p:cNvSpPr/>
          <p:nvPr/>
        </p:nvSpPr>
        <p:spPr>
          <a:xfrm rot="10688100">
            <a:off x="16905568" y="4253319"/>
            <a:ext cx="707463" cy="665016"/>
          </a:xfrm>
          <a:custGeom>
            <a:avLst/>
            <a:gdLst/>
            <a:ahLst/>
            <a:cxnLst/>
            <a:rect l="l" t="t" r="r" b="b"/>
            <a:pathLst>
              <a:path w="707463" h="665016">
                <a:moveTo>
                  <a:pt x="0" y="0"/>
                </a:moveTo>
                <a:lnTo>
                  <a:pt x="707464" y="0"/>
                </a:lnTo>
                <a:lnTo>
                  <a:pt x="707464" y="665015"/>
                </a:lnTo>
                <a:lnTo>
                  <a:pt x="0" y="665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-511493" y="1314419"/>
            <a:ext cx="1478299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جدول ربط التجربة بالفعل والتعلم والمهارة</a:t>
            </a:r>
          </a:p>
        </p:txBody>
      </p:sp>
      <p:sp>
        <p:nvSpPr>
          <p:cNvPr id="6" name="Freeform 6"/>
          <p:cNvSpPr/>
          <p:nvPr/>
        </p:nvSpPr>
        <p:spPr>
          <a:xfrm rot="10688100">
            <a:off x="16905508" y="6314981"/>
            <a:ext cx="703480" cy="661271"/>
          </a:xfrm>
          <a:custGeom>
            <a:avLst/>
            <a:gdLst/>
            <a:ahLst/>
            <a:cxnLst/>
            <a:rect l="l" t="t" r="r" b="b"/>
            <a:pathLst>
              <a:path w="703480" h="661271">
                <a:moveTo>
                  <a:pt x="0" y="0"/>
                </a:moveTo>
                <a:lnTo>
                  <a:pt x="703480" y="0"/>
                </a:lnTo>
                <a:lnTo>
                  <a:pt x="703480" y="661270"/>
                </a:lnTo>
                <a:lnTo>
                  <a:pt x="0" y="661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10688100">
            <a:off x="16905508" y="8054710"/>
            <a:ext cx="703480" cy="661271"/>
          </a:xfrm>
          <a:custGeom>
            <a:avLst/>
            <a:gdLst/>
            <a:ahLst/>
            <a:cxnLst/>
            <a:rect l="l" t="t" r="r" b="b"/>
            <a:pathLst>
              <a:path w="703480" h="661271">
                <a:moveTo>
                  <a:pt x="0" y="0"/>
                </a:moveTo>
                <a:lnTo>
                  <a:pt x="703480" y="0"/>
                </a:lnTo>
                <a:lnTo>
                  <a:pt x="703480" y="661271"/>
                </a:lnTo>
                <a:lnTo>
                  <a:pt x="0" y="6612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DA03C389-6EFD-1D6D-783E-B1EB2A6274EC}"/>
              </a:ext>
            </a:extLst>
          </p:cNvPr>
          <p:cNvSpPr/>
          <p:nvPr/>
        </p:nvSpPr>
        <p:spPr>
          <a:xfrm>
            <a:off x="0" y="0"/>
            <a:ext cx="2240280" cy="2651760"/>
          </a:xfrm>
          <a:custGeom>
            <a:avLst/>
            <a:gdLst/>
            <a:ahLst/>
            <a:cxnLst/>
            <a:rect l="l" t="t" r="r" b="b"/>
            <a:pathLst>
              <a:path w="2240280" h="2651760">
                <a:moveTo>
                  <a:pt x="0" y="0"/>
                </a:moveTo>
                <a:lnTo>
                  <a:pt x="2240280" y="0"/>
                </a:lnTo>
                <a:lnTo>
                  <a:pt x="2240280" y="2651760"/>
                </a:lnTo>
                <a:lnTo>
                  <a:pt x="0" y="265176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6762" y="2792582"/>
            <a:ext cx="577888" cy="2867757"/>
            <a:chOff x="0" y="0"/>
            <a:chExt cx="770517" cy="38236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770517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3053159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8"/>
                  </a:lnTo>
                  <a:lnTo>
                    <a:pt x="0" y="77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2282642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1541034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7184650" y="7307411"/>
            <a:ext cx="577888" cy="2867757"/>
            <a:chOff x="0" y="0"/>
            <a:chExt cx="770517" cy="382367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770517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3053159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8"/>
                  </a:lnTo>
                  <a:lnTo>
                    <a:pt x="0" y="770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2282642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541034"/>
              <a:ext cx="770517" cy="770517"/>
            </a:xfrm>
            <a:custGeom>
              <a:avLst/>
              <a:gdLst/>
              <a:ahLst/>
              <a:cxnLst/>
              <a:rect l="l" t="t" r="r" b="b"/>
              <a:pathLst>
                <a:path w="770517" h="770517">
                  <a:moveTo>
                    <a:pt x="0" y="0"/>
                  </a:moveTo>
                  <a:lnTo>
                    <a:pt x="770517" y="0"/>
                  </a:lnTo>
                  <a:lnTo>
                    <a:pt x="770517" y="770517"/>
                  </a:lnTo>
                  <a:lnTo>
                    <a:pt x="0" y="77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606762" y="1950738"/>
            <a:ext cx="866832" cy="624119"/>
          </a:xfrm>
          <a:custGeom>
            <a:avLst/>
            <a:gdLst/>
            <a:ahLst/>
            <a:cxnLst/>
            <a:rect l="l" t="t" r="r" b="b"/>
            <a:pathLst>
              <a:path w="866832" h="624119">
                <a:moveTo>
                  <a:pt x="0" y="0"/>
                </a:moveTo>
                <a:lnTo>
                  <a:pt x="866832" y="0"/>
                </a:lnTo>
                <a:lnTo>
                  <a:pt x="866832" y="624119"/>
                </a:lnTo>
                <a:lnTo>
                  <a:pt x="0" y="6241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6895706" y="5994712"/>
            <a:ext cx="916259" cy="810889"/>
          </a:xfrm>
          <a:custGeom>
            <a:avLst/>
            <a:gdLst/>
            <a:ahLst/>
            <a:cxnLst/>
            <a:rect l="l" t="t" r="r" b="b"/>
            <a:pathLst>
              <a:path w="916259" h="810889">
                <a:moveTo>
                  <a:pt x="0" y="0"/>
                </a:moveTo>
                <a:lnTo>
                  <a:pt x="916259" y="0"/>
                </a:lnTo>
                <a:lnTo>
                  <a:pt x="916259" y="810889"/>
                </a:lnTo>
                <a:lnTo>
                  <a:pt x="0" y="810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756673" y="5977394"/>
            <a:ext cx="1213903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0"/>
              </a:lnSpc>
            </a:pPr>
            <a:endParaRPr lang="ar-SA" dirty="0" smtClean="0">
              <a:latin typeface="Arabic DROID KUFI"/>
            </a:endParaRPr>
          </a:p>
          <a:p>
            <a:pPr marL="0" lvl="0" indent="0" algn="r" rtl="1">
              <a:lnSpc>
                <a:spcPts val="4800"/>
              </a:lnSpc>
            </a:pPr>
            <a:endParaRPr dirty="0">
              <a:latin typeface="Arabic DROID KUFI"/>
            </a:endParaRP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استخدمي أفعالاً قوية: نظّمت، طوّرت، حسّنت.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اذكري أرقاماً ونتائج كلما أمكن.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شاركي جدولك مع صديقة أو زميلة للمراجعة.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اطلبي ملاحظاتهن حول وضوح العبارات.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احتفظي بنسخة محدّثة لاستخدامها في سيرتك الذاتية.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88551" y="727075"/>
            <a:ext cx="11939214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نشاط تطبيقي: جدول خبراتك الشخصية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67681" y="1950738"/>
            <a:ext cx="9541718" cy="3779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2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خطوات ملء الجدول:</a:t>
            </a:r>
          </a:p>
          <a:p>
            <a:pPr marL="0" lvl="0" indent="0" algn="r" rtl="1">
              <a:lnSpc>
                <a:spcPts val="2321"/>
              </a:lnSpc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4745"/>
              </a:lnSpc>
            </a:pP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حددي تجاربك السابقة (وظيفية، تطوعية، أكاديمية).</a:t>
            </a:r>
          </a:p>
          <a:p>
            <a:pPr marL="0" lvl="0" indent="0" algn="r" rtl="1">
              <a:lnSpc>
                <a:spcPts val="4745"/>
              </a:lnSpc>
            </a:pP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صفي ما 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فعل</a:t>
            </a:r>
            <a:r>
              <a:rPr lang="ar-SA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تِ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في كل تجربة بوضوح.</a:t>
            </a:r>
          </a:p>
          <a:p>
            <a:pPr marL="0" lvl="0" indent="0" algn="r" rtl="1">
              <a:lnSpc>
                <a:spcPts val="4745"/>
              </a:lnSpc>
            </a:pP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اكتبي ما 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والمهارة المكتسبة.</a:t>
            </a:r>
          </a:p>
          <a:p>
            <a:pPr marL="0" lvl="0" indent="0" algn="r" rtl="1">
              <a:lnSpc>
                <a:spcPts val="4745"/>
              </a:lnSpc>
            </a:pP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استخدمي لغة إنجازات وليس مجرد مهام.</a:t>
            </a:r>
          </a:p>
          <a:p>
            <a:pPr marL="0" lvl="0" indent="0" algn="r" rtl="1">
              <a:lnSpc>
                <a:spcPts val="4745"/>
              </a:lnSpc>
            </a:pP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راجعي كل صف 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وتأكد</a:t>
            </a:r>
            <a:r>
              <a:rPr lang="ar-SA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163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163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دقة المعلومات.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38540" y="6457307"/>
            <a:ext cx="5043488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3296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نصائح للصياغة والمشاركة:</a:t>
            </a: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AC2BFC41-220B-8DED-2E82-A2CF61AB9B77}"/>
              </a:ext>
            </a:extLst>
          </p:cNvPr>
          <p:cNvSpPr/>
          <p:nvPr/>
        </p:nvSpPr>
        <p:spPr>
          <a:xfrm>
            <a:off x="0" y="0"/>
            <a:ext cx="2240280" cy="2651760"/>
          </a:xfrm>
          <a:custGeom>
            <a:avLst/>
            <a:gdLst/>
            <a:ahLst/>
            <a:cxnLst/>
            <a:rect l="l" t="t" r="r" b="b"/>
            <a:pathLst>
              <a:path w="2240280" h="2651760">
                <a:moveTo>
                  <a:pt x="0" y="0"/>
                </a:moveTo>
                <a:lnTo>
                  <a:pt x="2240280" y="0"/>
                </a:lnTo>
                <a:lnTo>
                  <a:pt x="2240280" y="2651760"/>
                </a:lnTo>
                <a:lnTo>
                  <a:pt x="0" y="265176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736034" y="1537794"/>
            <a:ext cx="12353482" cy="56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245"/>
              </a:lnSpc>
            </a:pPr>
            <a:r>
              <a:rPr lang="ar-EG" sz="4121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أسئلة تحقق مع إرشادات تصحيحية (الجزء الأول)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3261" y="2994987"/>
            <a:ext cx="15939431" cy="3139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3872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ما الفرق بين المهارة والموهبة؟</a:t>
            </a:r>
          </a:p>
          <a:p>
            <a:pPr marL="0" lvl="0" indent="0" algn="just" rtl="1">
              <a:lnSpc>
                <a:spcPts val="3872"/>
              </a:lnSpc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1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قدرة مكتسبة من خلال التعلم والممارسة (مثل: استخدام برامج الحاسوب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)،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بينما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الموهبة هبة طبيعية فطرية لا تحتاج إلى تعلم مسبق (مثل: الرسم أو الخطابة)، وكلاهما يمكن تطويره، لكن الموهبة تبدو تلقائية.</a:t>
            </a:r>
          </a:p>
          <a:p>
            <a:pPr marL="0" lvl="0" indent="0" algn="just" rtl="1">
              <a:lnSpc>
                <a:spcPts val="348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just" rtl="1">
              <a:lnSpc>
                <a:spcPts val="348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36034" y="6043196"/>
            <a:ext cx="14095709" cy="3431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 rtl="1">
              <a:lnSpc>
                <a:spcPts val="3872"/>
              </a:lnSpc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2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كيف تميزين  بين المسؤولية والخبرة؟</a:t>
            </a:r>
          </a:p>
          <a:p>
            <a:pPr marL="0" lvl="0" indent="0" algn="just" rtl="1">
              <a:lnSpc>
                <a:spcPts val="3872"/>
              </a:lnSpc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just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المسؤولية: وصف للمهام التي قمت بها (مثل: تنظيم الملفات)، بينما الخبرة: ما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تعلمت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وأنجزت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تلك المهام (مثل: تطوير مهارة التنظيم وتقليص وقت البحث). </a:t>
            </a:r>
          </a:p>
          <a:p>
            <a:pPr marL="0" lvl="0" indent="0" algn="just" rtl="1">
              <a:lnSpc>
                <a:spcPts val="4800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algn="r" rtl="1">
              <a:lnSpc>
                <a:spcPts val="4800"/>
              </a:lnSpc>
            </a:pPr>
            <a:r>
              <a:rPr lang="ar-EG" sz="3200" dirty="0">
                <a:solidFill>
                  <a:srgbClr val="F1101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*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200" b="1" dirty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إرشاد: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ركزي دائماً على ما 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تعلمتهِ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وليس فقط ما 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فعلت</a:t>
            </a: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ِه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.</a:t>
            </a: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CEFCD00-16BC-48C1-AF9E-B670A8AAC5E7}"/>
              </a:ext>
            </a:extLst>
          </p:cNvPr>
          <p:cNvSpPr/>
          <p:nvPr/>
        </p:nvSpPr>
        <p:spPr>
          <a:xfrm>
            <a:off x="13754100" y="0"/>
            <a:ext cx="4533900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933108">
            <a:off x="471212" y="7465279"/>
            <a:ext cx="2182046" cy="2397853"/>
          </a:xfrm>
          <a:custGeom>
            <a:avLst/>
            <a:gdLst/>
            <a:ahLst/>
            <a:cxnLst/>
            <a:rect l="l" t="t" r="r" b="b"/>
            <a:pathLst>
              <a:path w="2182046" h="2397853">
                <a:moveTo>
                  <a:pt x="0" y="0"/>
                </a:moveTo>
                <a:lnTo>
                  <a:pt x="2182046" y="0"/>
                </a:lnTo>
                <a:lnTo>
                  <a:pt x="2182046" y="2397853"/>
                </a:lnTo>
                <a:lnTo>
                  <a:pt x="0" y="23978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237863" y="3508102"/>
            <a:ext cx="14134830" cy="319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3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التركيز على الإنجازات مهم؟</a:t>
            </a: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algn="r" rtl="1">
              <a:lnSpc>
                <a:spcPts val="5120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3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لأن أصحاب العمل يريدون رؤية قيمتك الفعلية، لا مجرد قائمة مهام. صياغة الإنجازات بوضوح (ماذا فعلت؟ ما النتائج؟) تُبرز تأثيرك وتميّزك عن غيرك. مثال: «نظّمت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50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مقابلة وقلّصت وقت التوظيف بنسبة </a:t>
            </a:r>
            <a:r>
              <a:rPr lang="en-US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20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%».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70747" y="2578109"/>
            <a:ext cx="9726117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5150"/>
              </a:lnSpc>
              <a:spcBef>
                <a:spcPct val="0"/>
              </a:spcBef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يتبع لأسئلة التحقق (الجزء الأول)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1447D9E5-5139-1D53-C263-517FB0ACA748}"/>
              </a:ext>
            </a:extLst>
          </p:cNvPr>
          <p:cNvSpPr/>
          <p:nvPr/>
        </p:nvSpPr>
        <p:spPr>
          <a:xfrm>
            <a:off x="15468598" y="0"/>
            <a:ext cx="2819402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92305" y="1306901"/>
            <a:ext cx="13261997" cy="696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246"/>
              </a:lnSpc>
            </a:pPr>
            <a:r>
              <a:rPr lang="ar-EG" sz="5093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أسئلة تحقق (الجزء الثاني)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33062" y="6780517"/>
            <a:ext cx="13374605" cy="2713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1"/>
              </a:lnSpc>
            </a:pP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2</a:t>
            </a: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أذكري مثالاً لاستخراج خبرة من تجربة تطوعية</a:t>
            </a:r>
          </a:p>
          <a:p>
            <a:pPr marL="0" lvl="0" indent="0" algn="r" rtl="1">
              <a:lnSpc>
                <a:spcPts val="3146"/>
              </a:lnSpc>
            </a:pPr>
            <a:endParaRPr lang="ar-EG" sz="3199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4799"/>
              </a:lnSpc>
            </a:pP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صِفي ما قمتِ به في العمل التطوعي، وما المهارات التي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اكتسبت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وما النتائج التي 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حققت</a:t>
            </a:r>
            <a:r>
              <a:rPr lang="ar-SA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1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ها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. مثال: </a:t>
            </a:r>
            <a:r>
              <a:rPr lang="ar-EG" sz="3199" dirty="0">
                <a:solidFill>
                  <a:srgbClr val="3361AE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«</a:t>
            </a:r>
            <a:r>
              <a:rPr lang="ar-EG" sz="3199" b="1" dirty="0">
                <a:solidFill>
                  <a:srgbClr val="3361AE"/>
                </a:solidFill>
                <a:latin typeface="Droid Arabic Kufi" panose="020B0604020202020204" charset="0"/>
                <a:ea typeface="Droid Arabic Kufi"/>
                <a:cs typeface="Droid Arabic Kufi" panose="020B0604020202020204" charset="0"/>
                <a:sym typeface="Droid Arabic Kufi"/>
                <a:rtl/>
              </a:rPr>
              <a:t>ت</a:t>
            </a:r>
            <a:r>
              <a:rPr lang="ar-EG" sz="3199" b="1" dirty="0">
                <a:solidFill>
                  <a:srgbClr val="3361AE"/>
                </a:solidFill>
                <a:latin typeface="Droid Arabic Kufi" panose="020B0604020202020204" charset="0"/>
                <a:ea typeface="Droid Arabic Kufi Bold"/>
                <a:cs typeface="Droid Arabic Kufi" panose="020B0604020202020204" charset="0"/>
                <a:sym typeface="Droid Arabic Kufi Bold"/>
                <a:rtl/>
              </a:rPr>
              <a:t>طوعت</a:t>
            </a:r>
            <a:r>
              <a:rPr lang="ar-EG" sz="31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في تنظيم فعالية مجتمعية، وتعلمت مهارة التنسيق وإدارة الوقت، وأسهمت في حضور أكثر من </a:t>
            </a:r>
            <a:r>
              <a:rPr lang="en-US" sz="31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200</a:t>
            </a:r>
            <a:r>
              <a:rPr lang="ar-EG" sz="31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شخص</a:t>
            </a:r>
            <a:r>
              <a:rPr lang="ar-EG" sz="31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».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52986" y="3042298"/>
            <a:ext cx="13454681" cy="292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799"/>
              </a:lnSpc>
            </a:pP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</a:t>
            </a:r>
            <a:r>
              <a:rPr lang="ar-EG" sz="3199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كيف تحول مسؤولية بسيطة إلى دليل عملي؟</a:t>
            </a:r>
          </a:p>
          <a:p>
            <a:pPr marL="0" lvl="0" indent="0" algn="r" rtl="1">
              <a:lnSpc>
                <a:spcPts val="4499"/>
              </a:lnSpc>
            </a:pPr>
            <a:endParaRPr lang="ar-EG" sz="3199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4499"/>
              </a:lnSpc>
            </a:pPr>
            <a:r>
              <a:rPr lang="ar-EG" sz="29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ركّز</a:t>
            </a:r>
            <a:r>
              <a:rPr lang="ar-SA" sz="29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2999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29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على الإنجاز وليس المهمة فقط. مثال: </a:t>
            </a:r>
          </a:p>
          <a:p>
            <a:pPr marL="0" lvl="0" indent="0" algn="r" rtl="1">
              <a:lnSpc>
                <a:spcPts val="4499"/>
              </a:lnSpc>
            </a:pPr>
            <a:r>
              <a:rPr lang="ar-EG" sz="29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بدلاً من «</a:t>
            </a:r>
            <a:r>
              <a:rPr lang="ar-EG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كنت </a:t>
            </a:r>
            <a:r>
              <a:rPr lang="ar-EG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مسؤول</a:t>
            </a:r>
            <a:r>
              <a:rPr lang="ar-SA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ةً</a:t>
            </a:r>
            <a:r>
              <a:rPr lang="ar-EG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عن الردّ على البريد الإلكتروني»، </a:t>
            </a:r>
            <a:r>
              <a:rPr lang="ar-EG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اكتب</a:t>
            </a:r>
            <a:r>
              <a:rPr lang="ar-SA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</a:t>
            </a:r>
            <a:r>
              <a:rPr lang="ar-EG" sz="2999" b="1" dirty="0" smtClean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</a:t>
            </a:r>
            <a:r>
              <a:rPr lang="ar-EG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«أدرت التواصل مع العملاء عبر البريد الإلكتروني وحسّنت وقت الاستجابة بنسبة </a:t>
            </a:r>
            <a:r>
              <a:rPr lang="en-US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en-US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30</a:t>
            </a:r>
            <a:r>
              <a:rPr lang="ar-EG" sz="2999" b="1" dirty="0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%</a:t>
            </a:r>
            <a:r>
              <a:rPr lang="ar-EG" sz="29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»، مما يُظهر مهارة التواصل وحلّ المشكلات</a:t>
            </a:r>
            <a:r>
              <a:rPr lang="en-US" sz="2999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</a:rPr>
              <a:t>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4170BB7-7E12-31F0-3C80-929DBF2FF143}"/>
              </a:ext>
            </a:extLst>
          </p:cNvPr>
          <p:cNvSpPr/>
          <p:nvPr/>
        </p:nvSpPr>
        <p:spPr>
          <a:xfrm>
            <a:off x="16268700" y="0"/>
            <a:ext cx="2019300" cy="10287000"/>
          </a:xfrm>
          <a:custGeom>
            <a:avLst/>
            <a:gdLst/>
            <a:ahLst/>
            <a:cxnLst/>
            <a:rect l="l" t="t" r="r" b="b"/>
            <a:pathLst>
              <a:path w="2019300" h="10287000">
                <a:moveTo>
                  <a:pt x="0" y="0"/>
                </a:moveTo>
                <a:lnTo>
                  <a:pt x="2019300" y="0"/>
                </a:lnTo>
                <a:lnTo>
                  <a:pt x="2019300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063240" cy="7246620"/>
          </a:xfrm>
          <a:custGeom>
            <a:avLst/>
            <a:gdLst/>
            <a:ahLst/>
            <a:cxnLst/>
            <a:rect l="l" t="t" r="r" b="b"/>
            <a:pathLst>
              <a:path w="3063240" h="7246620">
                <a:moveTo>
                  <a:pt x="0" y="0"/>
                </a:moveTo>
                <a:lnTo>
                  <a:pt x="3063240" y="0"/>
                </a:lnTo>
                <a:lnTo>
                  <a:pt x="3063240" y="7246620"/>
                </a:lnTo>
                <a:lnTo>
                  <a:pt x="0" y="724662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59866" y="7728969"/>
            <a:ext cx="3425204" cy="2449021"/>
          </a:xfrm>
          <a:custGeom>
            <a:avLst/>
            <a:gdLst/>
            <a:ahLst/>
            <a:cxnLst/>
            <a:rect l="l" t="t" r="r" b="b"/>
            <a:pathLst>
              <a:path w="3425204" h="2449021">
                <a:moveTo>
                  <a:pt x="0" y="0"/>
                </a:moveTo>
                <a:lnTo>
                  <a:pt x="3425204" y="0"/>
                </a:lnTo>
                <a:lnTo>
                  <a:pt x="3425204" y="2449021"/>
                </a:lnTo>
                <a:lnTo>
                  <a:pt x="0" y="2449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latin typeface="Arabic DROID KUFI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874206" y="3641496"/>
            <a:ext cx="634754" cy="2670628"/>
            <a:chOff x="0" y="0"/>
            <a:chExt cx="846339" cy="35608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55624" cy="778994"/>
            </a:xfrm>
            <a:custGeom>
              <a:avLst/>
              <a:gdLst/>
              <a:ahLst/>
              <a:cxnLst/>
              <a:rect l="l" t="t" r="r" b="b"/>
              <a:pathLst>
                <a:path w="755624" h="778994">
                  <a:moveTo>
                    <a:pt x="0" y="0"/>
                  </a:moveTo>
                  <a:lnTo>
                    <a:pt x="755624" y="0"/>
                  </a:lnTo>
                  <a:lnTo>
                    <a:pt x="755624" y="778994"/>
                  </a:lnTo>
                  <a:lnTo>
                    <a:pt x="0" y="778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943294"/>
              <a:ext cx="846339" cy="872514"/>
            </a:xfrm>
            <a:custGeom>
              <a:avLst/>
              <a:gdLst/>
              <a:ahLst/>
              <a:cxnLst/>
              <a:rect l="l" t="t" r="r" b="b"/>
              <a:pathLst>
                <a:path w="846339" h="872514">
                  <a:moveTo>
                    <a:pt x="0" y="0"/>
                  </a:moveTo>
                  <a:lnTo>
                    <a:pt x="846339" y="0"/>
                  </a:lnTo>
                  <a:lnTo>
                    <a:pt x="846339" y="872515"/>
                  </a:lnTo>
                  <a:lnTo>
                    <a:pt x="0" y="8725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1815809"/>
              <a:ext cx="846339" cy="872514"/>
            </a:xfrm>
            <a:custGeom>
              <a:avLst/>
              <a:gdLst/>
              <a:ahLst/>
              <a:cxnLst/>
              <a:rect l="l" t="t" r="r" b="b"/>
              <a:pathLst>
                <a:path w="846339" h="872514">
                  <a:moveTo>
                    <a:pt x="0" y="0"/>
                  </a:moveTo>
                  <a:lnTo>
                    <a:pt x="846339" y="0"/>
                  </a:lnTo>
                  <a:lnTo>
                    <a:pt x="846339" y="872514"/>
                  </a:lnTo>
                  <a:lnTo>
                    <a:pt x="0" y="872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2688323"/>
              <a:ext cx="846339" cy="872514"/>
            </a:xfrm>
            <a:custGeom>
              <a:avLst/>
              <a:gdLst/>
              <a:ahLst/>
              <a:cxnLst/>
              <a:rect l="l" t="t" r="r" b="b"/>
              <a:pathLst>
                <a:path w="846339" h="872514">
                  <a:moveTo>
                    <a:pt x="0" y="0"/>
                  </a:moveTo>
                  <a:lnTo>
                    <a:pt x="846339" y="0"/>
                  </a:lnTo>
                  <a:lnTo>
                    <a:pt x="846339" y="872514"/>
                  </a:lnTo>
                  <a:lnTo>
                    <a:pt x="0" y="872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347057" y="7630841"/>
            <a:ext cx="566718" cy="2336981"/>
            <a:chOff x="0" y="0"/>
            <a:chExt cx="755624" cy="3115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55624" cy="778994"/>
            </a:xfrm>
            <a:custGeom>
              <a:avLst/>
              <a:gdLst/>
              <a:ahLst/>
              <a:cxnLst/>
              <a:rect l="l" t="t" r="r" b="b"/>
              <a:pathLst>
                <a:path w="755624" h="778994">
                  <a:moveTo>
                    <a:pt x="0" y="0"/>
                  </a:moveTo>
                  <a:lnTo>
                    <a:pt x="755624" y="0"/>
                  </a:lnTo>
                  <a:lnTo>
                    <a:pt x="755624" y="778994"/>
                  </a:lnTo>
                  <a:lnTo>
                    <a:pt x="0" y="778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778994"/>
              <a:ext cx="755624" cy="778994"/>
            </a:xfrm>
            <a:custGeom>
              <a:avLst/>
              <a:gdLst/>
              <a:ahLst/>
              <a:cxnLst/>
              <a:rect l="l" t="t" r="r" b="b"/>
              <a:pathLst>
                <a:path w="755624" h="778994">
                  <a:moveTo>
                    <a:pt x="0" y="0"/>
                  </a:moveTo>
                  <a:lnTo>
                    <a:pt x="755624" y="0"/>
                  </a:lnTo>
                  <a:lnTo>
                    <a:pt x="755624" y="778994"/>
                  </a:lnTo>
                  <a:lnTo>
                    <a:pt x="0" y="778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1557988"/>
              <a:ext cx="755624" cy="778994"/>
            </a:xfrm>
            <a:custGeom>
              <a:avLst/>
              <a:gdLst/>
              <a:ahLst/>
              <a:cxnLst/>
              <a:rect l="l" t="t" r="r" b="b"/>
              <a:pathLst>
                <a:path w="755624" h="778994">
                  <a:moveTo>
                    <a:pt x="0" y="0"/>
                  </a:moveTo>
                  <a:lnTo>
                    <a:pt x="755624" y="0"/>
                  </a:lnTo>
                  <a:lnTo>
                    <a:pt x="755624" y="778993"/>
                  </a:lnTo>
                  <a:lnTo>
                    <a:pt x="0" y="7789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2336981"/>
              <a:ext cx="755624" cy="778994"/>
            </a:xfrm>
            <a:custGeom>
              <a:avLst/>
              <a:gdLst/>
              <a:ahLst/>
              <a:cxnLst/>
              <a:rect l="l" t="t" r="r" b="b"/>
              <a:pathLst>
                <a:path w="755624" h="778994">
                  <a:moveTo>
                    <a:pt x="0" y="0"/>
                  </a:moveTo>
                  <a:lnTo>
                    <a:pt x="755624" y="0"/>
                  </a:lnTo>
                  <a:lnTo>
                    <a:pt x="755624" y="778994"/>
                  </a:lnTo>
                  <a:lnTo>
                    <a:pt x="0" y="7789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rabic DROID KUFI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16347057" y="2301032"/>
            <a:ext cx="1236164" cy="1100186"/>
          </a:xfrm>
          <a:custGeom>
            <a:avLst/>
            <a:gdLst/>
            <a:ahLst/>
            <a:cxnLst/>
            <a:rect l="l" t="t" r="r" b="b"/>
            <a:pathLst>
              <a:path w="1236164" h="1100186">
                <a:moveTo>
                  <a:pt x="0" y="0"/>
                </a:moveTo>
                <a:lnTo>
                  <a:pt x="1236164" y="0"/>
                </a:lnTo>
                <a:lnTo>
                  <a:pt x="1236164" y="1100186"/>
                </a:lnTo>
                <a:lnTo>
                  <a:pt x="0" y="11001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686038" y="6329021"/>
            <a:ext cx="1146523" cy="1020406"/>
          </a:xfrm>
          <a:custGeom>
            <a:avLst/>
            <a:gdLst/>
            <a:ahLst/>
            <a:cxnLst/>
            <a:rect l="l" t="t" r="r" b="b"/>
            <a:pathLst>
              <a:path w="1146523" h="1020406">
                <a:moveTo>
                  <a:pt x="0" y="0"/>
                </a:moveTo>
                <a:lnTo>
                  <a:pt x="1146524" y="0"/>
                </a:lnTo>
                <a:lnTo>
                  <a:pt x="1146524" y="1020406"/>
                </a:lnTo>
                <a:lnTo>
                  <a:pt x="0" y="10204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3066169" y="2656425"/>
            <a:ext cx="12649090" cy="3431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2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جمع وتصنيف مهاراتك وخبراتك:</a:t>
            </a:r>
          </a:p>
          <a:p>
            <a:pPr marL="0" lvl="0" indent="0" algn="r" rtl="1">
              <a:lnSpc>
                <a:spcPts val="3872"/>
              </a:lnSpc>
            </a:pPr>
            <a:endParaRPr lang="ar-EG" sz="320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0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اكتبي مهاراتك التقنية والشخصية مع تقييم ذاتي لكل منها.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صنّفي خبراتك: وظيفية، تدريبية، تطوعية، أكاديمية.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سجّلي قدراتك ومواهبك وشهاداتك الرسمية.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اكتبي وصفاً موجزاً لكل مهارة وخبرة بأسلوب إنجازات.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59930" y="1284602"/>
            <a:ext cx="13899370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مهمة عملية: ملف جرد المهارات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955091" y="6536113"/>
            <a:ext cx="14236492" cy="3431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2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تجهيز الملف للاستخدام المهني:</a:t>
            </a:r>
          </a:p>
          <a:p>
            <a:pPr marL="0" lvl="0" indent="0" algn="r" rtl="1">
              <a:lnSpc>
                <a:spcPts val="3872"/>
              </a:lnSpc>
            </a:pPr>
            <a:endParaRPr lang="ar-EG" sz="3200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راجع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الملف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وتأكد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شموله لجميع خبراتك المهمة.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استخدم</a:t>
            </a:r>
            <a:r>
              <a:rPr lang="ar-SA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جمل واضحة تبرز إنجازاتك ونتائجك الفعلية.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جهّز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الملف ليكون مرجعاً عند كتابة السيرة الذاتية.</a:t>
            </a:r>
          </a:p>
          <a:p>
            <a:pPr marL="0" lvl="0" indent="0" algn="r" rtl="1">
              <a:lnSpc>
                <a:spcPts val="4800"/>
              </a:lnSpc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احتفظ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بنسخة محدّثة للاستعداد لمقابلات التوظيف.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407250" y="2959545"/>
            <a:ext cx="13387976" cy="3500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3872"/>
              </a:lnSpc>
            </a:pPr>
            <a:r>
              <a: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فهم الذات والهوية المهنية</a:t>
            </a:r>
          </a:p>
          <a:p>
            <a:pPr marL="0" lvl="0" indent="0" algn="r" rtl="1">
              <a:lnSpc>
                <a:spcPts val="3872"/>
              </a:lnSpc>
            </a:pPr>
            <a:endParaRPr lang="ar-EG" sz="3200" b="1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3872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تعرّفتي على مفهوم الهوية المهنية وأهمية فهم الذات كأساس لأي مسيرة توظيفية ناجحة.</a:t>
            </a:r>
          </a:p>
          <a:p>
            <a:pPr marL="0" lvl="0" indent="0" algn="r" rtl="1">
              <a:lnSpc>
                <a:spcPts val="3872"/>
              </a:lnSpc>
            </a:pPr>
            <a:endParaRPr lang="ar-EG" sz="320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3872"/>
              </a:lnSpc>
            </a:pPr>
            <a:r>
              <a: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تمييز المصطلحات الأساسية</a:t>
            </a:r>
          </a:p>
          <a:p>
            <a:pPr marL="0" lvl="0" indent="0" algn="r" rtl="1">
              <a:lnSpc>
                <a:spcPts val="3872"/>
              </a:lnSpc>
            </a:pPr>
            <a:endParaRPr lang="ar-EG" sz="3200" b="1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3872"/>
              </a:lnSpc>
            </a:pPr>
            <a:r>
              <a:rPr lang="ar-EG" sz="320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أصبحتي قادرة على التمييز بين المهارات والقدرات والمواهب والرغبات والشهادات والخبرات.</a:t>
            </a:r>
          </a:p>
        </p:txBody>
      </p:sp>
      <p:sp>
        <p:nvSpPr>
          <p:cNvPr id="4" name="Freeform 4"/>
          <p:cNvSpPr/>
          <p:nvPr/>
        </p:nvSpPr>
        <p:spPr>
          <a:xfrm>
            <a:off x="15370423" y="2959545"/>
            <a:ext cx="900859" cy="860320"/>
          </a:xfrm>
          <a:custGeom>
            <a:avLst/>
            <a:gdLst/>
            <a:ahLst/>
            <a:cxnLst/>
            <a:rect l="l" t="t" r="r" b="b"/>
            <a:pathLst>
              <a:path w="900859" h="860320">
                <a:moveTo>
                  <a:pt x="0" y="0"/>
                </a:moveTo>
                <a:lnTo>
                  <a:pt x="900859" y="0"/>
                </a:lnTo>
                <a:lnTo>
                  <a:pt x="900859" y="860320"/>
                </a:lnTo>
                <a:lnTo>
                  <a:pt x="0" y="860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924497" y="1104900"/>
            <a:ext cx="12353482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قائمة الفحص – الجزء الأول</a:t>
            </a:r>
          </a:p>
        </p:txBody>
      </p:sp>
      <p:sp>
        <p:nvSpPr>
          <p:cNvPr id="6" name="Freeform 6"/>
          <p:cNvSpPr/>
          <p:nvPr/>
        </p:nvSpPr>
        <p:spPr>
          <a:xfrm>
            <a:off x="15370423" y="5143500"/>
            <a:ext cx="900859" cy="860320"/>
          </a:xfrm>
          <a:custGeom>
            <a:avLst/>
            <a:gdLst/>
            <a:ahLst/>
            <a:cxnLst/>
            <a:rect l="l" t="t" r="r" b="b"/>
            <a:pathLst>
              <a:path w="900859" h="860320">
                <a:moveTo>
                  <a:pt x="0" y="0"/>
                </a:moveTo>
                <a:lnTo>
                  <a:pt x="900859" y="0"/>
                </a:lnTo>
                <a:lnTo>
                  <a:pt x="900859" y="860320"/>
                </a:lnTo>
                <a:lnTo>
                  <a:pt x="0" y="860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4320" y="8017637"/>
            <a:ext cx="15096104" cy="1286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296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جمع التغذية الراجعة</a:t>
            </a:r>
          </a:p>
          <a:p>
            <a:pPr algn="r" rtl="1">
              <a:lnSpc>
                <a:spcPts val="3296"/>
              </a:lnSpc>
              <a:spcBef>
                <a:spcPct val="0"/>
              </a:spcBef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algn="r" rtl="1">
              <a:lnSpc>
                <a:spcPts val="3296"/>
              </a:lnSpc>
              <a:spcBef>
                <a:spcPct val="0"/>
              </a:spcBef>
            </a:pP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طلبتي ملاحظات من ثلاثة أشخاص على الأقل حول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وخبراتك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الشخصية والمهنية.</a:t>
            </a:r>
          </a:p>
        </p:txBody>
      </p:sp>
      <p:sp>
        <p:nvSpPr>
          <p:cNvPr id="8" name="Freeform 8"/>
          <p:cNvSpPr/>
          <p:nvPr/>
        </p:nvSpPr>
        <p:spPr>
          <a:xfrm>
            <a:off x="15584102" y="7749073"/>
            <a:ext cx="900859" cy="860320"/>
          </a:xfrm>
          <a:custGeom>
            <a:avLst/>
            <a:gdLst/>
            <a:ahLst/>
            <a:cxnLst/>
            <a:rect l="l" t="t" r="r" b="b"/>
            <a:pathLst>
              <a:path w="900859" h="860320">
                <a:moveTo>
                  <a:pt x="0" y="0"/>
                </a:moveTo>
                <a:lnTo>
                  <a:pt x="900859" y="0"/>
                </a:lnTo>
                <a:lnTo>
                  <a:pt x="900859" y="860320"/>
                </a:lnTo>
                <a:lnTo>
                  <a:pt x="0" y="860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DC0D3545-2F5C-BCC9-59E7-8E38E0D82656}"/>
              </a:ext>
            </a:extLst>
          </p:cNvPr>
          <p:cNvSpPr/>
          <p:nvPr/>
        </p:nvSpPr>
        <p:spPr>
          <a:xfrm>
            <a:off x="16268700" y="0"/>
            <a:ext cx="2019300" cy="10287000"/>
          </a:xfrm>
          <a:custGeom>
            <a:avLst/>
            <a:gdLst/>
            <a:ahLst/>
            <a:cxnLst/>
            <a:rect l="l" t="t" r="r" b="b"/>
            <a:pathLst>
              <a:path w="2019300" h="10287000">
                <a:moveTo>
                  <a:pt x="0" y="0"/>
                </a:moveTo>
                <a:lnTo>
                  <a:pt x="2019300" y="0"/>
                </a:lnTo>
                <a:lnTo>
                  <a:pt x="2019300" y="1028700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44881" y="6943410"/>
            <a:ext cx="13434434" cy="2046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6"/>
              </a:lnSpc>
              <a:spcBef>
                <a:spcPct val="0"/>
              </a:spcBef>
            </a:pP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استخراج الخبرات وتحويلها إلى أدلة عملية</a:t>
            </a:r>
          </a:p>
          <a:p>
            <a:pPr algn="r">
              <a:lnSpc>
                <a:spcPts val="3296"/>
              </a:lnSpc>
              <a:spcBef>
                <a:spcPct val="0"/>
              </a:spcBef>
            </a:pPr>
            <a:endParaRPr lang="ar-EG" sz="3200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algn="r">
              <a:lnSpc>
                <a:spcPts val="4800"/>
              </a:lnSpc>
              <a:spcBef>
                <a:spcPct val="0"/>
              </a:spcBef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طبّقت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أسئلة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استخراج الخبرة (ماذا فعلتِ؟ ماذا تعلمتِ؟ ما النتائج؟)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وأعددت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ملف جرد شخصي جاهزاً للاستخدام في سيرتك الذاتية والمقابلات.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18713" y="4963038"/>
            <a:ext cx="13101638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6"/>
              </a:lnSpc>
              <a:spcBef>
                <a:spcPct val="0"/>
              </a:spcBef>
            </a:pP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أكملت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نموذج جرد المهارات 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وقيّمت</a:t>
            </a:r>
            <a:r>
              <a:rPr lang="ar-SA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0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نفسك في كل مهارة بموضوعية ودقة.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61028" y="3863677"/>
            <a:ext cx="5018286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96"/>
              </a:lnSpc>
              <a:spcBef>
                <a:spcPct val="0"/>
              </a:spcBef>
            </a:pPr>
            <a:r>
              <a: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تنفيذ تمرين جرد المهارات</a:t>
            </a:r>
          </a:p>
        </p:txBody>
      </p:sp>
      <p:sp>
        <p:nvSpPr>
          <p:cNvPr id="5" name="Freeform 5"/>
          <p:cNvSpPr/>
          <p:nvPr/>
        </p:nvSpPr>
        <p:spPr>
          <a:xfrm>
            <a:off x="16869922" y="3615699"/>
            <a:ext cx="900859" cy="860320"/>
          </a:xfrm>
          <a:custGeom>
            <a:avLst/>
            <a:gdLst/>
            <a:ahLst/>
            <a:cxnLst/>
            <a:rect l="l" t="t" r="r" b="b"/>
            <a:pathLst>
              <a:path w="900859" h="860320">
                <a:moveTo>
                  <a:pt x="0" y="0"/>
                </a:moveTo>
                <a:lnTo>
                  <a:pt x="900859" y="0"/>
                </a:lnTo>
                <a:lnTo>
                  <a:pt x="900859" y="860320"/>
                </a:lnTo>
                <a:lnTo>
                  <a:pt x="0" y="860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/>
            <a:endParaRPr lang="en-US">
              <a:latin typeface="Arabic DROID KUF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869922" y="6669779"/>
            <a:ext cx="900859" cy="860320"/>
          </a:xfrm>
          <a:custGeom>
            <a:avLst/>
            <a:gdLst/>
            <a:ahLst/>
            <a:cxnLst/>
            <a:rect l="l" t="t" r="r" b="b"/>
            <a:pathLst>
              <a:path w="900859" h="860320">
                <a:moveTo>
                  <a:pt x="0" y="0"/>
                </a:moveTo>
                <a:lnTo>
                  <a:pt x="900859" y="0"/>
                </a:lnTo>
                <a:lnTo>
                  <a:pt x="900859" y="860320"/>
                </a:lnTo>
                <a:lnTo>
                  <a:pt x="0" y="860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/>
            <a:endParaRPr lang="en-US">
              <a:latin typeface="Arabic DROID KUFI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985359" y="2261573"/>
            <a:ext cx="4889897" cy="61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34"/>
              </a:lnSpc>
              <a:spcBef>
                <a:spcPct val="0"/>
              </a:spcBef>
            </a:pPr>
            <a:r>
              <a:rPr lang="ar-EG" sz="4499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يتبع قائمة الفحص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56AEC93-5EE9-61E0-656C-58B14572D158}"/>
              </a:ext>
            </a:extLst>
          </p:cNvPr>
          <p:cNvSpPr/>
          <p:nvPr/>
        </p:nvSpPr>
        <p:spPr>
          <a:xfrm>
            <a:off x="14807803" y="0"/>
            <a:ext cx="3515915" cy="3874532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3452711"/>
            <a:ext cx="13853678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06"/>
              </a:lnSpc>
            </a:pPr>
            <a:r>
              <a:rPr lang="ar-EG" sz="3204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أسئلة تطبيقية قصيرة:</a:t>
            </a:r>
          </a:p>
          <a:p>
            <a:pPr marL="0" lvl="0" indent="0" algn="r" rtl="1">
              <a:lnSpc>
                <a:spcPts val="4806"/>
              </a:lnSpc>
            </a:pPr>
            <a:endParaRPr lang="ar-EG" sz="3204" b="1" dirty="0">
              <a:solidFill>
                <a:srgbClr val="000000"/>
              </a:solidFill>
              <a:latin typeface="Arabic DROID KUFI"/>
              <a:ea typeface="Droid Arabic Kufi Bold"/>
              <a:cs typeface="Droid Arabic Kufi Bold"/>
              <a:sym typeface="Droid Arabic Kufi Bold"/>
              <a:rtl/>
            </a:endParaRPr>
          </a:p>
          <a:p>
            <a:pPr marL="0" lvl="0" indent="0" algn="r" rtl="1">
              <a:lnSpc>
                <a:spcPts val="4806"/>
              </a:lnSpc>
            </a:pPr>
            <a:r>
              <a:rPr lang="ar-EG" sz="3204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204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1</a:t>
            </a:r>
            <a:r>
              <a:rPr lang="ar-EG" sz="3204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اذكري مهارتين </a:t>
            </a:r>
            <a:r>
              <a:rPr lang="ar-EG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اكتسبت</a:t>
            </a:r>
            <a:r>
              <a:rPr lang="ar-SA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هما </a:t>
            </a:r>
            <a:r>
              <a:rPr lang="ar-EG" sz="3204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من تجربة سابقة (عمل أو تطوع أو دراسة) </a:t>
            </a:r>
            <a:r>
              <a:rPr lang="ar-EG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وحوّل</a:t>
            </a:r>
            <a:r>
              <a:rPr lang="ar-SA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ي</a:t>
            </a:r>
            <a:r>
              <a:rPr lang="ar-EG" sz="3204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04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كل منهما إلى دليل عملي بجملة واحدة.</a:t>
            </a:r>
          </a:p>
          <a:p>
            <a:pPr marL="0" lvl="0" indent="0" algn="r" rtl="1">
              <a:lnSpc>
                <a:spcPts val="4806"/>
              </a:lnSpc>
            </a:pPr>
            <a:endParaRPr lang="ar-EG" sz="3204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06"/>
              </a:lnSpc>
            </a:pPr>
            <a:r>
              <a:rPr lang="ar-EG" sz="3204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س</a:t>
            </a:r>
            <a:r>
              <a:rPr lang="en-US" sz="3204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</a:rPr>
              <a:t>2</a:t>
            </a:r>
            <a:r>
              <a:rPr lang="ar-EG" sz="3204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: باستخدام أسئلة الاستخراج (ماذا فعلتِ؟ ماذا تعلمتِ؟ ما النتائج؟)، صفي تجربة من حياتك في فقرة قصيرة.</a:t>
            </a:r>
          </a:p>
          <a:p>
            <a:pPr marL="0" lvl="0" indent="0" algn="r" rtl="1">
              <a:lnSpc>
                <a:spcPts val="4806"/>
              </a:lnSpc>
            </a:pPr>
            <a:endParaRPr lang="ar-EG" sz="3204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06"/>
              </a:lnSpc>
            </a:pPr>
            <a:endParaRPr lang="ar-EG" sz="3204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4320" y="1559008"/>
            <a:ext cx="1249575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515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الاختبار الختامي للجزء الأول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-175442" y="8301480"/>
            <a:ext cx="15363054" cy="440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3296"/>
              </a:lnSpc>
              <a:spcBef>
                <a:spcPct val="0"/>
              </a:spcBef>
            </a:pPr>
            <a:r>
              <a:rPr lang="en-US" sz="3200" b="1" dirty="0" smtClean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*</a:t>
            </a:r>
            <a:r>
              <a:rPr lang="ar-SA" sz="3200" b="1" dirty="0" smtClean="0">
                <a:solidFill>
                  <a:srgbClr val="F1101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إرشاد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: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ركزي على الإنجازات والنتائج القابلة للقياس، 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وتجنّب</a:t>
            </a: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ي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 </a:t>
            </a:r>
            <a:r>
              <a: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مجرد سرد </a:t>
            </a:r>
            <a:r>
              <a:rPr lang="ar-EG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المهام</a:t>
            </a:r>
            <a:r>
              <a:rPr lang="ar-SA" sz="3200" b="1" dirty="0" smtClean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.</a:t>
            </a:r>
            <a:endParaRPr lang="en-US" sz="3200" b="1" dirty="0">
              <a:solidFill>
                <a:srgbClr val="F11010"/>
              </a:solidFill>
              <a:latin typeface="Arabic DROID KUFI"/>
              <a:ea typeface="Droid Arabic Kufi Bold"/>
              <a:cs typeface="Droid Arabic Kufi Bold"/>
              <a:sym typeface="Droid Arabic Kufi Bold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54404B0-4E0A-37A2-8619-19D2CC497D4D}"/>
              </a:ext>
            </a:extLst>
          </p:cNvPr>
          <p:cNvSpPr/>
          <p:nvPr/>
        </p:nvSpPr>
        <p:spPr>
          <a:xfrm>
            <a:off x="15468599" y="-35719"/>
            <a:ext cx="2819402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22973" y="3346531"/>
            <a:ext cx="13842054" cy="5943710"/>
            <a:chOff x="0" y="57151"/>
            <a:chExt cx="18456073" cy="7924946"/>
          </a:xfrm>
        </p:grpSpPr>
        <p:sp>
          <p:nvSpPr>
            <p:cNvPr id="3" name="TextBox 3"/>
            <p:cNvSpPr txBox="1"/>
            <p:nvPr/>
          </p:nvSpPr>
          <p:spPr>
            <a:xfrm>
              <a:off x="156633" y="57151"/>
              <a:ext cx="17948937" cy="22801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endParaRPr>
                <a:latin typeface="Arabic DROID KUFI"/>
              </a:endParaRP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س</a:t>
              </a:r>
              <a:r>
                <a:rPr lang="en-US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</a:rPr>
                <a:t>1</a:t>
              </a:r>
              <a:r>
                <a:rPr lang="ar-EG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: ما الفرق بين المهارة والموهبة؟</a:t>
              </a: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 </a:t>
              </a: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أ) لا فرق بينهما ب) المهارة مكتسبة والموهبة فطرية  ج) الموهبة أهم دائمًا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303069"/>
              <a:ext cx="18153460" cy="2754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 b="1" dirty="0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س</a:t>
              </a:r>
              <a:r>
                <a:rPr lang="en-US" sz="3200" b="1" dirty="0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</a:rPr>
                <a:t>2</a:t>
              </a:r>
              <a:r>
                <a:rPr lang="ar-EG" sz="3200" b="1" dirty="0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: الخبرة هي: </a:t>
              </a: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endParaRPr lang="ar-EG" sz="3200" b="1" dirty="0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endParaRP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 dirty="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أ) المعلومات النظرية ب) التطبيق العملي للمعرفة  ج) الشهادات الرسمية فقط</a:t>
              </a:r>
            </a:p>
            <a:p>
              <a:pPr algn="r" rtl="1">
                <a:lnSpc>
                  <a:spcPts val="6992"/>
                </a:lnSpc>
                <a:spcBef>
                  <a:spcPct val="0"/>
                </a:spcBef>
              </a:pPr>
              <a:endParaRPr lang="ar-EG" sz="3200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30525" y="6266242"/>
              <a:ext cx="15253097" cy="1715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صح أم خطأ: </a:t>
              </a: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endParaRPr lang="ar-EG" sz="3200" b="1">
                <a:solidFill>
                  <a:srgbClr val="000000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endParaRPr>
            </a:p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>
                  <a:solidFill>
                    <a:srgbClr val="000000"/>
                  </a:solidFill>
                  <a:latin typeface="Arabic DROID KUFI"/>
                  <a:ea typeface="Droid Arabic Kufi"/>
                  <a:cs typeface="Droid Arabic Kufi"/>
                  <a:sym typeface="Droid Arabic Kufi"/>
                  <a:rtl/>
                </a:rPr>
                <a:t>يمكن اعتبار العمل التطوعي خبرة عملية في السيرة الذاتية. 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7226952" y="6266242"/>
              <a:ext cx="1229121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 rtl="1">
                <a:lnSpc>
                  <a:spcPts val="3296"/>
                </a:lnSpc>
                <a:spcBef>
                  <a:spcPct val="0"/>
                </a:spcBef>
              </a:pPr>
              <a:r>
                <a:rPr lang="ar-EG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س</a:t>
              </a:r>
              <a:r>
                <a:rPr lang="en-US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</a:rPr>
                <a:t>3</a:t>
              </a:r>
              <a:r>
                <a:rPr lang="ar-EG" sz="3200" b="1">
                  <a:solidFill>
                    <a:srgbClr val="000000"/>
                  </a:solidFill>
                  <a:latin typeface="Arabic DROID KUFI"/>
                  <a:ea typeface="Droid Arabic Kufi Bold"/>
                  <a:cs typeface="Droid Arabic Kufi Bold"/>
                  <a:sym typeface="Droid Arabic Kufi Bold"/>
                  <a:rtl/>
                </a:rPr>
                <a:t>: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419965" y="1305712"/>
            <a:ext cx="10769104" cy="67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5149"/>
              </a:lnSpc>
              <a:spcBef>
                <a:spcPct val="0"/>
              </a:spcBef>
            </a:pPr>
            <a:r>
              <a:rPr lang="ar-EG" sz="4999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أسئلة إختيار من متعدد / صح أو خطأ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D7D32C0C-0C1D-119B-7A2F-2083B531A731}"/>
              </a:ext>
            </a:extLst>
          </p:cNvPr>
          <p:cNvSpPr/>
          <p:nvPr/>
        </p:nvSpPr>
        <p:spPr>
          <a:xfrm>
            <a:off x="15468599" y="-35719"/>
            <a:ext cx="2819402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cxnSp>
        <p:nvCxnSpPr>
          <p:cNvPr id="9" name="رابط مستقيم 8"/>
          <p:cNvCxnSpPr/>
          <p:nvPr/>
        </p:nvCxnSpPr>
        <p:spPr>
          <a:xfrm>
            <a:off x="9829800" y="5295900"/>
            <a:ext cx="3124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/>
          <p:cNvCxnSpPr/>
          <p:nvPr/>
        </p:nvCxnSpPr>
        <p:spPr>
          <a:xfrm>
            <a:off x="9906000" y="5600700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>
            <a:off x="9829800" y="7277100"/>
            <a:ext cx="2743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>
            <a:off x="9677400" y="7429500"/>
            <a:ext cx="30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65598" y="7182587"/>
            <a:ext cx="3044713" cy="3104413"/>
          </a:xfrm>
          <a:custGeom>
            <a:avLst/>
            <a:gdLst/>
            <a:ahLst/>
            <a:cxnLst/>
            <a:rect l="l" t="t" r="r" b="b"/>
            <a:pathLst>
              <a:path w="3044713" h="3104413">
                <a:moveTo>
                  <a:pt x="0" y="0"/>
                </a:moveTo>
                <a:lnTo>
                  <a:pt x="3044713" y="0"/>
                </a:lnTo>
                <a:lnTo>
                  <a:pt x="3044713" y="3104413"/>
                </a:lnTo>
                <a:lnTo>
                  <a:pt x="0" y="31044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01458" y="3968330"/>
            <a:ext cx="9270417" cy="3663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4827"/>
              </a:lnSpc>
            </a:pP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بعد أن 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تعرّفت</a:t>
            </a:r>
            <a:r>
              <a:rPr lang="ar-SA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إلى نفسك 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وبنيت</a:t>
            </a:r>
            <a:r>
              <a:rPr lang="ar-SA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</a:t>
            </a: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صورة واضحة عن 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مهاراتك</a:t>
            </a:r>
            <a:r>
              <a:rPr lang="ar-SA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 وخبراتك</a:t>
            </a:r>
            <a:r>
              <a:rPr lang="ar-SA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ِ</a:t>
            </a:r>
            <a:r>
              <a:rPr lang="ar-EG" sz="3218" dirty="0" smtClean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، </a:t>
            </a: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حان الوقت للانتقال إلى الخطوة التالية:</a:t>
            </a:r>
          </a:p>
          <a:p>
            <a:pPr marL="0" lvl="0" indent="0" algn="r" rtl="1">
              <a:lnSpc>
                <a:spcPts val="4827"/>
              </a:lnSpc>
            </a:pPr>
            <a:endParaRPr lang="ar-EG" sz="3218" dirty="0">
              <a:solidFill>
                <a:srgbClr val="000000"/>
              </a:solidFill>
              <a:latin typeface="Arabic DROID KUFI"/>
              <a:ea typeface="Droid Arabic Kufi"/>
              <a:cs typeface="Droid Arabic Kufi"/>
              <a:sym typeface="Droid Arabic Kufi"/>
              <a:rtl/>
            </a:endParaRPr>
          </a:p>
          <a:p>
            <a:pPr marL="0" lvl="0" indent="0" algn="r" rtl="1">
              <a:lnSpc>
                <a:spcPts val="4827"/>
              </a:lnSpc>
            </a:pP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أهمية مهارات الاتصال والتواصل في بيئة العمل</a:t>
            </a:r>
          </a:p>
          <a:p>
            <a:pPr marL="0" lvl="0" indent="0" algn="r" rtl="1">
              <a:lnSpc>
                <a:spcPts val="4827"/>
              </a:lnSpc>
            </a:pP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كيف يُكمّل فهم الذات بناء مهارات التواصل والعمل ضمن فريق.</a:t>
            </a:r>
          </a:p>
          <a:p>
            <a:pPr marL="0" lvl="0" indent="0" algn="r" rtl="1">
              <a:lnSpc>
                <a:spcPts val="4827"/>
              </a:lnSpc>
            </a:pPr>
            <a:r>
              <a:rPr lang="ar-EG" sz="3218" dirty="0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استعدي لاكتشاف أسرار التواصل الفعال في الجزء الثاني!</a:t>
            </a:r>
          </a:p>
        </p:txBody>
      </p:sp>
      <p:sp>
        <p:nvSpPr>
          <p:cNvPr id="5" name="Freeform 5"/>
          <p:cNvSpPr/>
          <p:nvPr/>
        </p:nvSpPr>
        <p:spPr>
          <a:xfrm rot="-10800000">
            <a:off x="14322657" y="4036549"/>
            <a:ext cx="1468923" cy="1028246"/>
          </a:xfrm>
          <a:custGeom>
            <a:avLst/>
            <a:gdLst/>
            <a:ahLst/>
            <a:cxnLst/>
            <a:rect l="l" t="t" r="r" b="b"/>
            <a:pathLst>
              <a:path w="1468923" h="1028246">
                <a:moveTo>
                  <a:pt x="0" y="0"/>
                </a:moveTo>
                <a:lnTo>
                  <a:pt x="1468923" y="0"/>
                </a:lnTo>
                <a:lnTo>
                  <a:pt x="1468923" y="1028246"/>
                </a:lnTo>
                <a:lnTo>
                  <a:pt x="0" y="1028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93554" y="876300"/>
            <a:ext cx="13429375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750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تمهيد للجزء الثاني</a:t>
            </a:r>
            <a:endParaRPr lang="en-US"/>
          </a:p>
          <a:p>
            <a:pPr marL="0" lvl="0" indent="0" algn="ctr" rtl="1">
              <a:lnSpc>
                <a:spcPts val="7500"/>
              </a:lnSpc>
            </a:pPr>
            <a:r>
              <a:rPr lang="ar-EG" sz="5000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الاتصال والتواصل الفعال والعمل الجماعي</a:t>
            </a:r>
            <a:endParaRPr lang="ar-EG" sz="5000" b="1">
              <a:solidFill>
                <a:srgbClr val="3361AE"/>
              </a:solidFill>
              <a:latin typeface="Arabic DROID KUFI"/>
              <a:ea typeface="Droid Arabic Kufi Bold"/>
              <a:cs typeface="Droid Arabic Kufi Bold"/>
              <a:rtl/>
            </a:endParaRPr>
          </a:p>
        </p:txBody>
      </p:sp>
      <p:sp>
        <p:nvSpPr>
          <p:cNvPr id="7" name="Freeform 7"/>
          <p:cNvSpPr/>
          <p:nvPr/>
        </p:nvSpPr>
        <p:spPr>
          <a:xfrm rot="-10800000">
            <a:off x="14309957" y="6057900"/>
            <a:ext cx="1468923" cy="1028246"/>
          </a:xfrm>
          <a:custGeom>
            <a:avLst/>
            <a:gdLst/>
            <a:ahLst/>
            <a:cxnLst/>
            <a:rect l="l" t="t" r="r" b="b"/>
            <a:pathLst>
              <a:path w="1468923" h="1028246">
                <a:moveTo>
                  <a:pt x="0" y="0"/>
                </a:moveTo>
                <a:lnTo>
                  <a:pt x="1468923" y="0"/>
                </a:lnTo>
                <a:lnTo>
                  <a:pt x="1468923" y="1028246"/>
                </a:lnTo>
                <a:lnTo>
                  <a:pt x="0" y="1028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r" rtl="1"/>
            <a:endParaRPr lang="en-US">
              <a:latin typeface="Arabic DROID KUFI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A383EC1-E3A8-2D06-F274-BD713F8A8EFE}"/>
              </a:ext>
            </a:extLst>
          </p:cNvPr>
          <p:cNvSpPr/>
          <p:nvPr/>
        </p:nvSpPr>
        <p:spPr>
          <a:xfrm>
            <a:off x="15468599" y="-35719"/>
            <a:ext cx="2819402" cy="5928360"/>
          </a:xfrm>
          <a:custGeom>
            <a:avLst/>
            <a:gdLst/>
            <a:ahLst/>
            <a:cxnLst/>
            <a:rect l="l" t="t" r="r" b="b"/>
            <a:pathLst>
              <a:path w="4533900" h="5928360">
                <a:moveTo>
                  <a:pt x="0" y="0"/>
                </a:moveTo>
                <a:lnTo>
                  <a:pt x="4533900" y="0"/>
                </a:lnTo>
                <a:lnTo>
                  <a:pt x="4533900" y="5928360"/>
                </a:lnTo>
                <a:lnTo>
                  <a:pt x="0" y="592836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28630" y="4058036"/>
            <a:ext cx="9893176" cy="1085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8117"/>
              </a:lnSpc>
            </a:pPr>
            <a:r>
              <a:rPr lang="ar-EG" sz="8199" b="1">
                <a:solidFill>
                  <a:srgbClr val="3361AE"/>
                </a:solidFill>
                <a:latin typeface="Arabic DROID KUFI"/>
                <a:ea typeface="Droid Arabic Kufi Bold"/>
                <a:cs typeface="Droid Arabic Kufi Bold"/>
                <a:sym typeface="Droid Arabic Kufi Bold"/>
                <a:rtl/>
              </a:rPr>
              <a:t>شكراً لكِ!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893037" y="5999099"/>
            <a:ext cx="9228769" cy="406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3127"/>
              </a:lnSpc>
            </a:pPr>
            <a:r>
              <a:rPr lang="ar-EG" sz="2895">
                <a:solidFill>
                  <a:srgbClr val="000000"/>
                </a:solidFill>
                <a:latin typeface="Arabic DROID KUFI"/>
                <a:ea typeface="Droid Arabic Kufi"/>
                <a:cs typeface="Droid Arabic Kufi"/>
                <a:sym typeface="Droid Arabic Kufi"/>
                <a:rtl/>
              </a:rPr>
              <a:t>نتمنى لك رحلة تعلّم موفّقة ومستقبلاً مهنياً مشرقاً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D3EE2CF-29E9-9F27-BDA6-6605C343B0BB}"/>
              </a:ext>
            </a:extLst>
          </p:cNvPr>
          <p:cNvSpPr/>
          <p:nvPr/>
        </p:nvSpPr>
        <p:spPr>
          <a:xfrm>
            <a:off x="0" y="0"/>
            <a:ext cx="2621280" cy="5052060"/>
          </a:xfrm>
          <a:custGeom>
            <a:avLst/>
            <a:gdLst/>
            <a:ahLst/>
            <a:cxnLst/>
            <a:rect l="l" t="t" r="r" b="b"/>
            <a:pathLst>
              <a:path w="2621280" h="5052060">
                <a:moveTo>
                  <a:pt x="0" y="0"/>
                </a:moveTo>
                <a:lnTo>
                  <a:pt x="2621280" y="0"/>
                </a:lnTo>
                <a:lnTo>
                  <a:pt x="2621280" y="5052060"/>
                </a:lnTo>
                <a:lnTo>
                  <a:pt x="0" y="505206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3284</Words>
  <Application>Microsoft Office PowerPoint</Application>
  <PresentationFormat>مخصص</PresentationFormat>
  <Paragraphs>299</Paragraphs>
  <Slides>39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5" baseType="lpstr">
      <vt:lpstr>Calibri</vt:lpstr>
      <vt:lpstr>Droid Arabic Kufi Bold</vt:lpstr>
      <vt:lpstr>Arabic DROID KUFI</vt:lpstr>
      <vt:lpstr>Droid Arabic Kufi</vt:lpstr>
      <vt:lpstr>Arial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Self-Learning Employability Slides</dc:title>
  <dc:creator>Lenovo</dc:creator>
  <cp:lastModifiedBy>Amal</cp:lastModifiedBy>
  <cp:revision>175</cp:revision>
  <dcterms:created xsi:type="dcterms:W3CDTF">2006-08-16T00:00:00Z</dcterms:created>
  <dcterms:modified xsi:type="dcterms:W3CDTF">2026-10-31T00:07:54Z</dcterms:modified>
  <dc:identifier>DAHVb20BGaE</dc:identifier>
</cp:coreProperties>
</file>